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21" r:id="rId2"/>
    <p:sldId id="432" r:id="rId3"/>
    <p:sldId id="433" r:id="rId4"/>
    <p:sldId id="434" r:id="rId5"/>
    <p:sldId id="437" r:id="rId6"/>
    <p:sldId id="438" r:id="rId7"/>
    <p:sldId id="380" r:id="rId8"/>
    <p:sldId id="336" r:id="rId9"/>
    <p:sldId id="338" r:id="rId10"/>
    <p:sldId id="343" r:id="rId11"/>
    <p:sldId id="342" r:id="rId12"/>
    <p:sldId id="429" r:id="rId13"/>
    <p:sldId id="435" r:id="rId14"/>
    <p:sldId id="436" r:id="rId15"/>
    <p:sldId id="430" r:id="rId16"/>
    <p:sldId id="439" r:id="rId17"/>
    <p:sldId id="431" r:id="rId18"/>
    <p:sldId id="4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8"/>
    <p:restoredTop sz="95964"/>
  </p:normalViewPr>
  <p:slideViewPr>
    <p:cSldViewPr snapToGrid="0" snapToObjects="1">
      <p:cViewPr varScale="1">
        <p:scale>
          <a:sx n="111" d="100"/>
          <a:sy n="111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2244-1B5D-0D42-BE76-C1C672F422F6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F5E6-DAA9-8D4A-91A0-D3839000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4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4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2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E827-FFB1-AA45-98AB-8040E5462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7B6D6-320D-D447-BC4B-05C7B6673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F8F9-1B5C-2348-A4C1-811019FB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CD1E-FCE2-BA4D-B808-3B854086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BCF7-AE2F-9E46-9B54-F6727DC8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9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60DC-0DD8-C24D-8A2F-A1F8306E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9A41E-A4B4-314A-8B5E-2E2CC5237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98D57-B204-5E4C-AE69-3995402B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F261-D520-2249-BD00-15FB0B30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E9512-B9F8-9242-ADA2-29D1BE0F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7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448942-8F12-4C45-A51D-10B5F2949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7A0B7-67AE-F648-97B5-196558633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E26C5-91CE-194F-A4DB-775D84EA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F84C4-C4E6-9647-BEA8-B9353BED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18952-D6F1-BB4B-99E6-A7B851E7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F647-9AD9-BC41-BB01-F4D67B56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A680-7F1D-084B-B657-90BFEA991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BDC4-9306-FD4E-BC82-CC05CE72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E9B2-D631-A845-BF5B-B5519FB1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883D-7395-4C4C-830F-50928B88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D8C5-DB54-3D4F-AA67-AF0CDEDE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BFA8E-5348-1E40-829B-DFD68906C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B336-D33C-3744-9DE7-08370611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C99F-7F18-3440-B152-EC733367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BD5D4-27A2-D049-91B3-D43517E7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2770-16E4-EE49-93CC-AC73E515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F4E0-7C71-754C-890A-28DCA4803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44754-88A3-CF46-A99B-D1EF509A5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D63FD-A33D-844E-8AE2-3DD1B3AD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0EBEC-442D-9A40-AF2A-72048DE7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F7420-4F98-D54F-9586-380ED5C7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EE93-A81E-A742-B961-4BFAE3CF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94A37-02B6-1948-A6D3-73BF59D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68088-2002-2C4B-9712-FA71C2FE2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5474F-61A1-2148-9E99-2438A9578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67CF1-D2C3-344E-8804-BD06657EB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35A60D-245F-5F49-A02D-51CC34D6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60469-DF82-B748-A5E6-AD02708B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9AF6D-1C36-CF43-ACAC-015AC15E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E4E7-3018-CB43-93D3-84439FE5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83A68-E991-BC46-8270-027F34FE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E755D-2A2E-304C-850A-F7DD099F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EB076-939A-7B40-B93E-7C4ED072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E8110-893F-694A-85BB-5EC5FDF5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94E3C-9BC0-B746-90D1-07B5D677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677-FF69-F44F-A728-64D8FA98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8C0A-47F9-0F45-BE38-6BEDF65C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78E3-73BD-124D-AB4C-E22931829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1E65A-CCAB-334D-9C9A-21CD28C5D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A4E9A-B03A-C942-ABEC-114B8823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38244-AD8F-AB4D-931F-0F9EF43A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49A19-07A2-E245-92F7-497BA11C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9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4237-D308-4F43-8D7D-C9D18A59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30AB8-9EB4-0E4D-AE5D-F515B1CE6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33D2D-4485-8846-B07F-42E6ACA79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EB23-1639-1B45-B480-D8BD7240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3FDC1-6426-7F4A-B487-B4D31C95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96D1E-E74E-1947-BBD1-4A8A0BF7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4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8859E-9ADE-7147-B360-81B6C998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6D4-029D-3C4A-B690-C535A54A5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1BC8-F423-B043-A5B4-577ADED53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36DB2-A8C7-8B4A-8973-DAA3698E894C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CE7E0-0C39-DC4E-9F7A-B71DFBD1F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CD5D-8D87-8046-AB82-3BCBCAB42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4B7A6-E1D4-6549-9B2A-FAFAA169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70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10.png"/><Relationship Id="rId7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ater_%28data_page%29" TargetMode="External"/><Relationship Id="rId5" Type="http://schemas.openxmlformats.org/officeDocument/2006/relationships/image" Target="../media/image50.png"/><Relationship Id="rId10" Type="http://schemas.openxmlformats.org/officeDocument/2006/relationships/image" Target="../media/image9.png"/><Relationship Id="rId4" Type="http://schemas.openxmlformats.org/officeDocument/2006/relationships/image" Target="../media/image49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0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Scope of today’s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2D670-FD1C-9744-9FBA-400862CE6324}"/>
              </a:ext>
            </a:extLst>
          </p:cNvPr>
          <p:cNvSpPr txBox="1"/>
          <p:nvPr/>
        </p:nvSpPr>
        <p:spPr>
          <a:xfrm>
            <a:off x="755301" y="934497"/>
            <a:ext cx="1068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 have to tell you about </a:t>
            </a:r>
            <a:r>
              <a:rPr lang="en-US" sz="2400" b="1" dirty="0"/>
              <a:t>why enthalpy was invented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r>
              <a:rPr lang="en-US" sz="2400" dirty="0"/>
              <a:t> of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17154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A5BE6-0191-E64C-9C0E-5AE2FFAF70FD}"/>
              </a:ext>
            </a:extLst>
          </p:cNvPr>
          <p:cNvGrpSpPr/>
          <p:nvPr/>
        </p:nvGrpSpPr>
        <p:grpSpPr>
          <a:xfrm>
            <a:off x="182753" y="925831"/>
            <a:ext cx="4629277" cy="4274819"/>
            <a:chOff x="182753" y="925831"/>
            <a:chExt cx="4629277" cy="42748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790E5E-2ED6-FE48-9AFD-D8B318B62EA9}"/>
                </a:ext>
              </a:extLst>
            </p:cNvPr>
            <p:cNvGrpSpPr/>
            <p:nvPr/>
          </p:nvGrpSpPr>
          <p:grpSpPr>
            <a:xfrm>
              <a:off x="182753" y="925831"/>
              <a:ext cx="4629277" cy="4274819"/>
              <a:chOff x="205613" y="354330"/>
              <a:chExt cx="6582538" cy="6275069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A541DE95-20C9-0342-8EF7-7995391EC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49" t="10592" r="5702" b="7549"/>
              <a:stretch/>
            </p:blipFill>
            <p:spPr bwMode="auto">
              <a:xfrm>
                <a:off x="205613" y="354330"/>
                <a:ext cx="6582538" cy="6275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624FFD5-E066-024F-9A37-5EF2055F6D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690" y="2800350"/>
                <a:ext cx="0" cy="186309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AB72285-45E8-4B43-B0DF-21EDFC1BD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1445" y="2641600"/>
                <a:ext cx="0" cy="2021840"/>
              </a:xfrm>
              <a:prstGeom prst="straightConnector1">
                <a:avLst/>
              </a:prstGeom>
              <a:ln w="1270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F8C3E1-0A58-8640-9335-1D0357BF2AF4}"/>
                    </a:ext>
                  </a:extLst>
                </p:cNvPr>
                <p:cNvSpPr txBox="1"/>
                <p:nvPr/>
              </p:nvSpPr>
              <p:spPr>
                <a:xfrm>
                  <a:off x="2313001" y="3158534"/>
                  <a:ext cx="7365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F8C3E1-0A58-8640-9335-1D0357BF2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01" y="3158534"/>
                  <a:ext cx="73658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4707AB-E9DE-8845-8726-EF85CD8F0C9A}"/>
              </a:ext>
            </a:extLst>
          </p:cNvPr>
          <p:cNvGrpSpPr/>
          <p:nvPr/>
        </p:nvGrpSpPr>
        <p:grpSpPr>
          <a:xfrm>
            <a:off x="5156667" y="1202302"/>
            <a:ext cx="6742747" cy="5057060"/>
            <a:chOff x="5156667" y="1202302"/>
            <a:chExt cx="6742747" cy="5057060"/>
          </a:xfrm>
        </p:grpSpPr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0AE78616-1C32-8048-A72B-B06C20C85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667" y="1202302"/>
              <a:ext cx="6742747" cy="505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C8E3E6-5443-2D48-BBBC-AAD46F965A90}"/>
                </a:ext>
              </a:extLst>
            </p:cNvPr>
            <p:cNvSpPr txBox="1"/>
            <p:nvPr/>
          </p:nvSpPr>
          <p:spPr>
            <a:xfrm rot="856658">
              <a:off x="6425350" y="3356548"/>
              <a:ext cx="2833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slopes down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EFD038-1A8C-8348-AE83-ABE1894FE889}"/>
                  </a:ext>
                </a:extLst>
              </p:cNvPr>
              <p:cNvSpPr txBox="1"/>
              <p:nvPr/>
            </p:nvSpPr>
            <p:spPr>
              <a:xfrm>
                <a:off x="0" y="-3220"/>
                <a:ext cx="12192000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Entropy change of the system: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at other temperatures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EFD038-1A8C-8348-AE83-ABE1894FE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220"/>
                <a:ext cx="12192000" cy="490199"/>
              </a:xfrm>
              <a:prstGeom prst="rect">
                <a:avLst/>
              </a:prstGeom>
              <a:blipFill>
                <a:blip r:embed="rId5"/>
                <a:stretch>
                  <a:fillRect l="-832" t="-7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99C819-1A02-5E42-94D1-12837ECC6765}"/>
                  </a:ext>
                </a:extLst>
              </p:cNvPr>
              <p:cNvSpPr txBox="1"/>
              <p:nvPr/>
            </p:nvSpPr>
            <p:spPr>
              <a:xfrm>
                <a:off x="6093371" y="532699"/>
                <a:ext cx="6098629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298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99C819-1A02-5E42-94D1-12837ECC6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371" y="532699"/>
                <a:ext cx="6098629" cy="783741"/>
              </a:xfrm>
              <a:prstGeom prst="rect">
                <a:avLst/>
              </a:prstGeom>
              <a:blipFill>
                <a:blip r:embed="rId7"/>
                <a:stretch>
                  <a:fillRect l="-41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7FCB49-3B4A-DF46-9149-AB660CF40FC5}"/>
                  </a:ext>
                </a:extLst>
              </p:cNvPr>
              <p:cNvSpPr txBox="1"/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8.7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7FCB49-3B4A-DF46-9149-AB660CF4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19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B86C36-2B2C-7B4E-94DB-F12154502945}"/>
              </a:ext>
            </a:extLst>
          </p:cNvPr>
          <p:cNvGrpSpPr/>
          <p:nvPr/>
        </p:nvGrpSpPr>
        <p:grpSpPr>
          <a:xfrm>
            <a:off x="4812030" y="342376"/>
            <a:ext cx="7379969" cy="5618654"/>
            <a:chOff x="4812030" y="62613"/>
            <a:chExt cx="7379969" cy="56186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C3B861-278A-D54A-BA63-AC958C2DDEA3}"/>
                </a:ext>
              </a:extLst>
            </p:cNvPr>
            <p:cNvGrpSpPr/>
            <p:nvPr/>
          </p:nvGrpSpPr>
          <p:grpSpPr>
            <a:xfrm>
              <a:off x="4812030" y="62613"/>
              <a:ext cx="7379969" cy="5618654"/>
              <a:chOff x="4812029" y="62613"/>
              <a:chExt cx="7379969" cy="56186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5C65C934-14DB-F146-8788-8CE8ACA8FC90}"/>
                      </a:ext>
                    </a:extLst>
                  </p:cNvPr>
                  <p:cNvSpPr/>
                  <p:nvPr/>
                </p:nvSpPr>
                <p:spPr>
                  <a:xfrm>
                    <a:off x="4812029" y="62613"/>
                    <a:ext cx="7379969" cy="56186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4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𝒔𝒖𝒓𝒓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𝒔𝒖𝒓𝒓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  <a:p>
                    <a:r>
                      <a:rPr lang="en-US" sz="2400" dirty="0"/>
                      <a:t>Why? </a:t>
                    </a:r>
                  </a:p>
                  <a:p>
                    <a:pPr marL="457200" indent="-457200">
                      <a:buFont typeface="+mj-lt"/>
                      <a:buAutoNum type="arabicPeriod"/>
                    </a:pPr>
                    <a:r>
                      <a:rPr lang="en-US" sz="2400" dirty="0"/>
                      <a:t>This is just the TDE applied to surroundings</a:t>
                    </a:r>
                  </a:p>
                  <a:p>
                    <a:pPr marL="457200" indent="-457200">
                      <a:buFont typeface="+mj-lt"/>
                      <a:buAutoNum type="arabicPeriod"/>
                    </a:pPr>
                    <a:r>
                      <a:rPr lang="en-US" sz="2400" dirty="0"/>
                      <a:t>The sign switched is because the heat that comes </a:t>
                    </a:r>
                    <a:r>
                      <a:rPr lang="en-US" sz="2400" b="1" dirty="0"/>
                      <a:t>out of </a:t>
                    </a:r>
                    <a:r>
                      <a:rPr lang="en-US" sz="2400" dirty="0"/>
                      <a:t>the surroundings equals the heat that goes </a:t>
                    </a:r>
                    <a:r>
                      <a:rPr lang="en-US" sz="2400" b="1" dirty="0"/>
                      <a:t>into</a:t>
                    </a:r>
                    <a:r>
                      <a:rPr lang="en-US" sz="2400" dirty="0"/>
                      <a:t> the system: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𝑠𝑢𝑟𝑟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𝑑𝑞</m:t>
                        </m:r>
                        <m: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400" dirty="0"/>
                      <a:t>. </a:t>
                    </a:r>
                  </a:p>
                  <a:p>
                    <a:endParaRPr lang="en-US" sz="2400" dirty="0"/>
                  </a:p>
                  <a:p>
                    <a:r>
                      <a:rPr lang="en-US" sz="2400" dirty="0"/>
                      <a:t>When the </a:t>
                    </a:r>
                    <a:r>
                      <a:rPr lang="en-US" sz="2400" b="1" dirty="0"/>
                      <a:t>temperature remains constant </a:t>
                    </a:r>
                    <a:r>
                      <a:rPr lang="en-US" sz="2400" dirty="0"/>
                      <a:t>throughout a process (as it does for melting and boiling, or reactions that take place at a constant temperature) we can say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𝒔𝒖𝒓𝒓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𝒔𝒖𝒓𝒓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  <a:p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5C65C934-14DB-F146-8788-8CE8ACA8FC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2029" y="62613"/>
                    <a:ext cx="7379969" cy="56186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01" r="-13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Frame 9">
                <a:extLst>
                  <a:ext uri="{FF2B5EF4-FFF2-40B4-BE49-F238E27FC236}">
                    <a16:creationId xmlns:a16="http://schemas.microsoft.com/office/drawing/2014/main" id="{41576B9F-90E9-F84A-89A8-E6DE0631A6E6}"/>
                  </a:ext>
                </a:extLst>
              </p:cNvPr>
              <p:cNvSpPr/>
              <p:nvPr/>
            </p:nvSpPr>
            <p:spPr>
              <a:xfrm>
                <a:off x="7014181" y="418177"/>
                <a:ext cx="3181377" cy="902259"/>
              </a:xfrm>
              <a:prstGeom prst="frame">
                <a:avLst>
                  <a:gd name="adj1" fmla="val 375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C80AEB02-9DEB-C247-AF4E-9F1DA75D4050}"/>
                </a:ext>
              </a:extLst>
            </p:cNvPr>
            <p:cNvSpPr/>
            <p:nvPr/>
          </p:nvSpPr>
          <p:spPr>
            <a:xfrm>
              <a:off x="7237649" y="4500581"/>
              <a:ext cx="2623982" cy="764150"/>
            </a:xfrm>
            <a:prstGeom prst="frame">
              <a:avLst>
                <a:gd name="adj1" fmla="val 37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1DE5F0-2BD4-F840-83B0-3773C8E9981A}"/>
              </a:ext>
            </a:extLst>
          </p:cNvPr>
          <p:cNvGrpSpPr/>
          <p:nvPr/>
        </p:nvGrpSpPr>
        <p:grpSpPr>
          <a:xfrm>
            <a:off x="556504" y="1125005"/>
            <a:ext cx="3774196" cy="3319995"/>
            <a:chOff x="7218314" y="504165"/>
            <a:chExt cx="4346224" cy="3995928"/>
          </a:xfrm>
        </p:grpSpPr>
        <p:pic>
          <p:nvPicPr>
            <p:cNvPr id="18" name="Picture 4" descr="Water Boiling Sound FX - YouTube">
              <a:extLst>
                <a:ext uri="{FF2B5EF4-FFF2-40B4-BE49-F238E27FC236}">
                  <a16:creationId xmlns:a16="http://schemas.microsoft.com/office/drawing/2014/main" id="{434F0606-502D-3443-9A21-AA6DF2B7DC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5" r="17603"/>
            <a:stretch/>
          </p:blipFill>
          <p:spPr bwMode="auto">
            <a:xfrm>
              <a:off x="7218314" y="504165"/>
              <a:ext cx="4346224" cy="399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4C00EA90-E6A1-104B-80D5-B9A470F66E25}"/>
                </a:ext>
              </a:extLst>
            </p:cNvPr>
            <p:cNvSpPr/>
            <p:nvPr/>
          </p:nvSpPr>
          <p:spPr>
            <a:xfrm>
              <a:off x="9391426" y="3571028"/>
              <a:ext cx="474134" cy="72531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91AF3-8D09-2746-9E55-0003D467CA06}"/>
                  </a:ext>
                </a:extLst>
              </p:cNvPr>
              <p:cNvSpPr txBox="1"/>
              <p:nvPr/>
            </p:nvSpPr>
            <p:spPr>
              <a:xfrm>
                <a:off x="250372" y="5688920"/>
                <a:ext cx="11456125" cy="1040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can take this one step farther, knowing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for a constant-pressure process, we can say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𝒔𝒖𝒓𝒓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791AF3-8D09-2746-9E55-0003D467C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2" y="5688920"/>
                <a:ext cx="11456125" cy="1040606"/>
              </a:xfrm>
              <a:prstGeom prst="rect">
                <a:avLst/>
              </a:prstGeom>
              <a:blipFill>
                <a:blip r:embed="rId5"/>
                <a:stretch>
                  <a:fillRect l="-775" t="-3614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73CA72-56AC-8C46-836E-CFE42418EED0}"/>
                  </a:ext>
                </a:extLst>
              </p:cNvPr>
              <p:cNvSpPr txBox="1"/>
              <p:nvPr/>
            </p:nvSpPr>
            <p:spPr>
              <a:xfrm>
                <a:off x="0" y="-848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Entropy change of the surroundings: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73CA72-56AC-8C46-836E-CFE42418E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48"/>
                <a:ext cx="12192000" cy="461665"/>
              </a:xfrm>
              <a:prstGeom prst="rect">
                <a:avLst/>
              </a:prstGeom>
              <a:blipFill>
                <a:blip r:embed="rId6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ame 15">
            <a:extLst>
              <a:ext uri="{FF2B5EF4-FFF2-40B4-BE49-F238E27FC236}">
                <a16:creationId xmlns:a16="http://schemas.microsoft.com/office/drawing/2014/main" id="{507BC8D7-3BE4-E448-9B45-EA4F80CC935F}"/>
              </a:ext>
            </a:extLst>
          </p:cNvPr>
          <p:cNvSpPr/>
          <p:nvPr/>
        </p:nvSpPr>
        <p:spPr>
          <a:xfrm>
            <a:off x="1706678" y="6076709"/>
            <a:ext cx="2460209" cy="664380"/>
          </a:xfrm>
          <a:prstGeom prst="frame">
            <a:avLst>
              <a:gd name="adj1" fmla="val 3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0" y="-1541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Putting these on the same scale and insisting on thermal equilibrium (so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</m:oMath>
                </a14:m>
                <a:r>
                  <a:rPr lang="en-US" sz="2400" b="1" dirty="0"/>
                  <a:t>) …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5417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36A41E6-64CB-3635-CC64-2BF0E0570314}"/>
              </a:ext>
            </a:extLst>
          </p:cNvPr>
          <p:cNvGrpSpPr/>
          <p:nvPr/>
        </p:nvGrpSpPr>
        <p:grpSpPr>
          <a:xfrm>
            <a:off x="7048621" y="1371883"/>
            <a:ext cx="4813527" cy="4525806"/>
            <a:chOff x="7048621" y="1071259"/>
            <a:chExt cx="4813527" cy="45258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CC0238-6B21-EBB4-AD4A-4741F41D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96" b="12287"/>
            <a:stretch/>
          </p:blipFill>
          <p:spPr>
            <a:xfrm>
              <a:off x="7048621" y="1071259"/>
              <a:ext cx="4813527" cy="82017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0888F8-6DD3-1713-5FCC-791C0BC5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8621" y="4643086"/>
              <a:ext cx="3233827" cy="953979"/>
            </a:xfrm>
            <a:prstGeom prst="rect">
              <a:avLst/>
            </a:prstGeom>
            <a:ln w="25400">
              <a:solidFill>
                <a:schemeClr val="accent6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BF1C56-A366-E4F5-7AD7-51DA9612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621" y="3025958"/>
              <a:ext cx="1358900" cy="482600"/>
            </a:xfrm>
            <a:prstGeom prst="rect">
              <a:avLst/>
            </a:prstGeom>
            <a:ln w="25400">
              <a:solidFill>
                <a:schemeClr val="accent2"/>
              </a:solidFill>
            </a:ln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26F180-B929-3B6C-C417-3C3F0531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52" y="1033019"/>
            <a:ext cx="6609690" cy="49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8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541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Introducing the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Thermodynamics:</a:t>
            </a:r>
            <a:endParaRPr lang="en-US" sz="2400" dirty="0"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C0238-6B21-EBB4-AD4A-4741F41D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6" b="12287"/>
          <a:stretch/>
        </p:blipFill>
        <p:spPr>
          <a:xfrm>
            <a:off x="7048621" y="1371883"/>
            <a:ext cx="4813527" cy="82017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26F180-B929-3B6C-C417-3C3F0531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52" y="1033019"/>
            <a:ext cx="6609690" cy="49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FEEB4-B85E-2F90-78E9-E958907948CA}"/>
                  </a:ext>
                </a:extLst>
              </p:cNvPr>
              <p:cNvSpPr txBox="1"/>
              <p:nvPr/>
            </p:nvSpPr>
            <p:spPr>
              <a:xfrm>
                <a:off x="8756229" y="2913210"/>
                <a:ext cx="3105919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If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then a process is </a:t>
                </a:r>
                <a:r>
                  <a:rPr lang="en-US" sz="2400" b="1" dirty="0"/>
                  <a:t>spontaneous at that temperature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FEEB4-B85E-2F90-78E9-E95890794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29" y="2913210"/>
                <a:ext cx="3105919" cy="1200329"/>
              </a:xfrm>
              <a:prstGeom prst="rect">
                <a:avLst/>
              </a:prstGeom>
              <a:blipFill>
                <a:blip r:embed="rId7"/>
                <a:stretch>
                  <a:fillRect l="-2429" t="-2062" r="-4453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07852C-0DA4-FFF2-0F04-0A64EEBF5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621" y="3326582"/>
            <a:ext cx="1358900" cy="4826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9EE9B-61F2-5847-999F-8653F6E8A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621" y="4943710"/>
            <a:ext cx="3233827" cy="953979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4182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541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Introducing the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Thermodynamics:</a:t>
            </a:r>
            <a:endParaRPr lang="en-US" sz="2400" dirty="0"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C0238-6B21-EBB4-AD4A-4741F41D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6" b="12287"/>
          <a:stretch/>
        </p:blipFill>
        <p:spPr>
          <a:xfrm>
            <a:off x="7048621" y="1371883"/>
            <a:ext cx="4813527" cy="82017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26F180-B929-3B6C-C417-3C3F0531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52" y="1033019"/>
            <a:ext cx="6609690" cy="49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FEEB4-B85E-2F90-78E9-E958907948CA}"/>
                  </a:ext>
                </a:extLst>
              </p:cNvPr>
              <p:cNvSpPr txBox="1"/>
              <p:nvPr/>
            </p:nvSpPr>
            <p:spPr>
              <a:xfrm>
                <a:off x="8756229" y="2913210"/>
                <a:ext cx="3105919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If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then a process is </a:t>
                </a:r>
                <a:r>
                  <a:rPr lang="en-US" sz="2400" b="1" dirty="0"/>
                  <a:t>spontaneous at that temperature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FEEB4-B85E-2F90-78E9-E95890794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29" y="2913210"/>
                <a:ext cx="3105919" cy="1200329"/>
              </a:xfrm>
              <a:prstGeom prst="rect">
                <a:avLst/>
              </a:prstGeom>
              <a:blipFill>
                <a:blip r:embed="rId7"/>
                <a:stretch>
                  <a:fillRect l="-2429" t="-2062" r="-4453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1E052FF-76EA-F4F3-6F9A-8C31E231C7AA}"/>
              </a:ext>
            </a:extLst>
          </p:cNvPr>
          <p:cNvSpPr/>
          <p:nvPr/>
        </p:nvSpPr>
        <p:spPr>
          <a:xfrm>
            <a:off x="5068875" y="3328637"/>
            <a:ext cx="155448" cy="1569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C6C39-3028-C783-9274-A135E2A7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621" y="3326582"/>
            <a:ext cx="1358900" cy="4826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5BD79-D90F-98E6-0A9D-D3E1BC7AA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621" y="4943710"/>
            <a:ext cx="3233827" cy="953979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27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541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do this for other substances – like EtOH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C0238-6B21-EBB4-AD4A-4741F41D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6" b="12287"/>
          <a:stretch/>
        </p:blipFill>
        <p:spPr>
          <a:xfrm>
            <a:off x="7048621" y="1371883"/>
            <a:ext cx="4813527" cy="82017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D8CC1C-C9CC-BED7-7E48-BA6F5264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7" y="1080911"/>
            <a:ext cx="6587036" cy="49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0B4CE89-3B3C-9D33-4454-0AA73336BCAF}"/>
              </a:ext>
            </a:extLst>
          </p:cNvPr>
          <p:cNvSpPr/>
          <p:nvPr/>
        </p:nvSpPr>
        <p:spPr>
          <a:xfrm>
            <a:off x="3025630" y="3474303"/>
            <a:ext cx="155448" cy="1569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81EDF-67DB-D7F7-11D2-CF2082A5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621" y="3326582"/>
            <a:ext cx="1358900" cy="4826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7503C-586E-FE17-2008-3B556AD6D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21" y="4943710"/>
            <a:ext cx="3233827" cy="953979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18072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AEFD038-1A8C-8348-AE83-ABE1894FE889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do this for melting too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7FCB49-3B4A-DF46-9149-AB660CF40FC5}"/>
                  </a:ext>
                </a:extLst>
              </p:cNvPr>
              <p:cNvSpPr txBox="1"/>
              <p:nvPr/>
            </p:nvSpPr>
            <p:spPr>
              <a:xfrm>
                <a:off x="1777349" y="4596713"/>
                <a:ext cx="1543795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𝑓𝑢𝑠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7FCB49-3B4A-DF46-9149-AB660CF4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49" y="4596713"/>
                <a:ext cx="1543795" cy="503728"/>
              </a:xfrm>
              <a:prstGeom prst="rect">
                <a:avLst/>
              </a:prstGeom>
              <a:blipFill>
                <a:blip r:embed="rId2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87BADF3-9D7E-9E4A-8108-510E1222FEC8}"/>
              </a:ext>
            </a:extLst>
          </p:cNvPr>
          <p:cNvGrpSpPr/>
          <p:nvPr/>
        </p:nvGrpSpPr>
        <p:grpSpPr>
          <a:xfrm>
            <a:off x="3321144" y="486979"/>
            <a:ext cx="6639101" cy="6130749"/>
            <a:chOff x="8174266" y="241879"/>
            <a:chExt cx="6639101" cy="6130749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9AB6236-8DFD-5FF8-BD5C-E581E73A06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8174266" y="241879"/>
              <a:ext cx="6639101" cy="6130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C66BD8-7831-126E-ABA2-F104B1F54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986" y="4457075"/>
              <a:ext cx="0" cy="352425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B20ABF-84CD-2B5B-F368-8DBFEE452A98}"/>
              </a:ext>
            </a:extLst>
          </p:cNvPr>
          <p:cNvCxnSpPr>
            <a:cxnSpLocks/>
          </p:cNvCxnSpPr>
          <p:nvPr/>
        </p:nvCxnSpPr>
        <p:spPr>
          <a:xfrm flipV="1">
            <a:off x="4947339" y="4727575"/>
            <a:ext cx="0" cy="2667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71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541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do this for melting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C0238-6B21-EBB4-AD4A-4741F41D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6" b="12287"/>
          <a:stretch/>
        </p:blipFill>
        <p:spPr>
          <a:xfrm>
            <a:off x="7048621" y="1371883"/>
            <a:ext cx="4813527" cy="82017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FA6113C-D8CE-A6A2-F180-AEBD0FFD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" y="932822"/>
            <a:ext cx="6553641" cy="491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905F7F-7B7D-0EF8-859B-DCADD0912CC0}"/>
              </a:ext>
            </a:extLst>
          </p:cNvPr>
          <p:cNvSpPr/>
          <p:nvPr/>
        </p:nvSpPr>
        <p:spPr>
          <a:xfrm>
            <a:off x="2798649" y="3412717"/>
            <a:ext cx="155448" cy="1569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AD6F5-6406-45E0-0432-009FB66A2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621" y="3326582"/>
            <a:ext cx="1358900" cy="4826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5E5CCC-96CE-4974-C2B3-98414B369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21" y="4943710"/>
            <a:ext cx="3233827" cy="953979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85417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541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F654B-6D93-C1E3-DFB4-926225B7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75" y="3610570"/>
            <a:ext cx="7568385" cy="274939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A43EF-C300-0441-CE20-E01C6ADA5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05" y="1099915"/>
            <a:ext cx="9082503" cy="21409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090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enthalpy was invented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/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 says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. Here’s a nice thing about that: when there’s no PV work done (no expansion or contraction),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 That means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blipFill>
                <a:blip r:embed="rId2"/>
                <a:stretch>
                  <a:fillRect l="-950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84C87-7815-53F6-3BC7-47D1CB9A616B}"/>
              </a:ext>
            </a:extLst>
          </p:cNvPr>
          <p:cNvGrpSpPr/>
          <p:nvPr/>
        </p:nvGrpSpPr>
        <p:grpSpPr>
          <a:xfrm>
            <a:off x="115748" y="1820649"/>
            <a:ext cx="11863995" cy="1815026"/>
            <a:chOff x="115748" y="1820649"/>
            <a:chExt cx="11863995" cy="18150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60A118-323F-C31A-4909-85E054C74D4E}"/>
                </a:ext>
              </a:extLst>
            </p:cNvPr>
            <p:cNvGrpSpPr/>
            <p:nvPr/>
          </p:nvGrpSpPr>
          <p:grpSpPr>
            <a:xfrm>
              <a:off x="115748" y="1820649"/>
              <a:ext cx="11320950" cy="1815026"/>
              <a:chOff x="115748" y="2086867"/>
              <a:chExt cx="11320950" cy="1815026"/>
            </a:xfrm>
          </p:grpSpPr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FA9880BC-726C-B8FB-7372-C4E305F5C1B7}"/>
                  </a:ext>
                </a:extLst>
              </p:cNvPr>
              <p:cNvSpPr/>
              <p:nvPr/>
            </p:nvSpPr>
            <p:spPr>
              <a:xfrm>
                <a:off x="4641448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42BC6AC-C84F-06F3-FD8F-CAF4351B52DF}"/>
                  </a:ext>
                </a:extLst>
              </p:cNvPr>
              <p:cNvGrpSpPr/>
              <p:nvPr/>
            </p:nvGrpSpPr>
            <p:grpSpPr>
              <a:xfrm>
                <a:off x="115748" y="2086867"/>
                <a:ext cx="4158204" cy="1815026"/>
                <a:chOff x="115748" y="2086867"/>
                <a:chExt cx="4158204" cy="181502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10C2B2F-887D-28C3-E2BB-86B755C165C0}"/>
                    </a:ext>
                  </a:extLst>
                </p:cNvPr>
                <p:cNvGrpSpPr/>
                <p:nvPr/>
              </p:nvGrpSpPr>
              <p:grpSpPr>
                <a:xfrm>
                  <a:off x="1435262" y="2086867"/>
                  <a:ext cx="2838690" cy="1815026"/>
                  <a:chOff x="1435262" y="2086867"/>
                  <a:chExt cx="2838690" cy="181502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08A19964-0B48-ABD8-4C09-52F2D65BB7FF}"/>
                      </a:ext>
                    </a:extLst>
                  </p:cNvPr>
                  <p:cNvGrpSpPr/>
                  <p:nvPr/>
                </p:nvGrpSpPr>
                <p:grpSpPr>
                  <a:xfrm>
                    <a:off x="1947440" y="2086867"/>
                    <a:ext cx="2326512" cy="1815026"/>
                    <a:chOff x="2040037" y="1968921"/>
                    <a:chExt cx="2326512" cy="1815026"/>
                  </a:xfrm>
                </p:grpSpPr>
                <p:sp>
                  <p:nvSpPr>
                    <p:cNvPr id="2" name="Rounded Rectangle 1">
                      <a:extLst>
                        <a:ext uri="{FF2B5EF4-FFF2-40B4-BE49-F238E27FC236}">
                          <a16:creationId xmlns:a16="http://schemas.microsoft.com/office/drawing/2014/main" id="{EDACDE16-B357-15C7-CC91-9C7B1C3FC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0037" y="1968921"/>
                      <a:ext cx="2326512" cy="1815026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BC8BF03-4F7C-66FE-99B3-484C6CCA46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5528" y="2091604"/>
                      <a:ext cx="2135529" cy="15696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System undergoes an exothermic reaction</a:t>
                      </a:r>
                    </a:p>
                  </p:txBody>
                </p:sp>
              </p:grpSp>
              <p:sp>
                <p:nvSpPr>
                  <p:cNvPr id="8" name="Right Arrow 7">
                    <a:extLst>
                      <a:ext uri="{FF2B5EF4-FFF2-40B4-BE49-F238E27FC236}">
                        <a16:creationId xmlns:a16="http://schemas.microsoft.com/office/drawing/2014/main" id="{C714B807-59A7-3932-BB96-2A8C7BCF799E}"/>
                      </a:ext>
                    </a:extLst>
                  </p:cNvPr>
                  <p:cNvSpPr/>
                  <p:nvPr/>
                </p:nvSpPr>
                <p:spPr>
                  <a:xfrm rot="9781782">
                    <a:off x="1435262" y="3275635"/>
                    <a:ext cx="370390" cy="243069"/>
                  </a:xfrm>
                  <a:prstGeom prst="rightArrow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>
                    <a:extLst>
                      <a:ext uri="{FF2B5EF4-FFF2-40B4-BE49-F238E27FC236}">
                        <a16:creationId xmlns:a16="http://schemas.microsoft.com/office/drawing/2014/main" id="{4EDF920D-7FB9-0D06-7C45-EDB418ACFD19}"/>
                      </a:ext>
                    </a:extLst>
                  </p:cNvPr>
                  <p:cNvSpPr/>
                  <p:nvPr/>
                </p:nvSpPr>
                <p:spPr>
                  <a:xfrm rot="12646621">
                    <a:off x="1495062" y="2351590"/>
                    <a:ext cx="370390" cy="243069"/>
                  </a:xfrm>
                  <a:prstGeom prst="rightArrow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F8E4025-F6C3-3580-CE08-C303D480B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48" y="2694011"/>
                      <a:ext cx="183169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=−10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F8E4025-F6C3-3580-CE08-C303D480BD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48" y="2694011"/>
                      <a:ext cx="1831692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F3E79BB-A3E8-A634-A6DD-43ACA3C98189}"/>
                  </a:ext>
                </a:extLst>
              </p:cNvPr>
              <p:cNvGrpSpPr/>
              <p:nvPr/>
            </p:nvGrpSpPr>
            <p:grpSpPr>
              <a:xfrm>
                <a:off x="5819172" y="2086867"/>
                <a:ext cx="2653898" cy="1815026"/>
                <a:chOff x="2040037" y="1968921"/>
                <a:chExt cx="2653898" cy="1815026"/>
              </a:xfrm>
            </p:grpSpPr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4C88326-A0A7-E637-3455-94624E303FF9}"/>
                    </a:ext>
                  </a:extLst>
                </p:cNvPr>
                <p:cNvSpPr/>
                <p:nvPr/>
              </p:nvSpPr>
              <p:spPr>
                <a:xfrm>
                  <a:off x="2040037" y="1968921"/>
                  <a:ext cx="2326512" cy="18150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6D7CBE6-8096-5CEA-8B36-C104DB7780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1579" y="2365538"/>
                      <a:ext cx="2412356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0" dirty="0"/>
                        <a:t>System’s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a14:m>
                      <a:r>
                        <a:rPr lang="en-US" sz="2400" dirty="0"/>
                        <a:t> is down </a:t>
                      </a:r>
                      <a14:m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6D7CBE6-8096-5CEA-8B36-C104DB7780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1579" y="2365538"/>
                      <a:ext cx="2412356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188" t="-4478" b="-149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9A8E08D-4E75-0ADD-01CA-108FA210CF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9A8E08D-4E75-0ADD-01CA-108FA210C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5" name="Graphic 24" descr="Smiling face with no fill">
              <a:extLst>
                <a:ext uri="{FF2B5EF4-FFF2-40B4-BE49-F238E27FC236}">
                  <a16:creationId xmlns:a16="http://schemas.microsoft.com/office/drawing/2014/main" id="{2F5AEE78-4E15-06D9-660A-24EF69B1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65343" y="221726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74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enthalpy was invented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/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 says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. Here’s a nice thing about that: when there’s no PV work done (no expansion or contraction),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 That means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blipFill>
                <a:blip r:embed="rId2"/>
                <a:stretch>
                  <a:fillRect l="-950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A7A125-2039-5889-8AEC-FD5580A72D11}"/>
              </a:ext>
            </a:extLst>
          </p:cNvPr>
          <p:cNvSpPr txBox="1"/>
          <p:nvPr/>
        </p:nvSpPr>
        <p:spPr>
          <a:xfrm>
            <a:off x="755301" y="3771676"/>
            <a:ext cx="1068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what if it </a:t>
            </a:r>
            <a:r>
              <a:rPr lang="en-US" sz="2400" i="1" dirty="0"/>
              <a:t>can</a:t>
            </a:r>
            <a:r>
              <a:rPr lang="en-US" sz="2400" dirty="0"/>
              <a:t> expand?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8CD2A2-5D4C-8D51-60C8-996D1530B79F}"/>
              </a:ext>
            </a:extLst>
          </p:cNvPr>
          <p:cNvGrpSpPr/>
          <p:nvPr/>
        </p:nvGrpSpPr>
        <p:grpSpPr>
          <a:xfrm>
            <a:off x="115747" y="4293012"/>
            <a:ext cx="11823538" cy="2266653"/>
            <a:chOff x="115747" y="4293012"/>
            <a:chExt cx="11823538" cy="22666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FFBD0C-564A-984D-9CDC-42ED3B6A0097}"/>
                </a:ext>
              </a:extLst>
            </p:cNvPr>
            <p:cNvGrpSpPr/>
            <p:nvPr/>
          </p:nvGrpSpPr>
          <p:grpSpPr>
            <a:xfrm>
              <a:off x="115747" y="4293012"/>
              <a:ext cx="11320951" cy="2266653"/>
              <a:chOff x="115747" y="1845382"/>
              <a:chExt cx="11320951" cy="2266653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A81588F1-607D-3182-BEF7-B69BB916E8DD}"/>
                  </a:ext>
                </a:extLst>
              </p:cNvPr>
              <p:cNvSpPr/>
              <p:nvPr/>
            </p:nvSpPr>
            <p:spPr>
              <a:xfrm>
                <a:off x="4490977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6D62FCE-EE5F-7FB8-8816-6CD4B0820CF1}"/>
                  </a:ext>
                </a:extLst>
              </p:cNvPr>
              <p:cNvGrpSpPr/>
              <p:nvPr/>
            </p:nvGrpSpPr>
            <p:grpSpPr>
              <a:xfrm>
                <a:off x="115747" y="2086867"/>
                <a:ext cx="4158205" cy="1815026"/>
                <a:chOff x="115747" y="2086867"/>
                <a:chExt cx="4158205" cy="181502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9CF4B71-47A0-6C26-81CA-1F91802037D7}"/>
                    </a:ext>
                  </a:extLst>
                </p:cNvPr>
                <p:cNvGrpSpPr/>
                <p:nvPr/>
              </p:nvGrpSpPr>
              <p:grpSpPr>
                <a:xfrm>
                  <a:off x="1435262" y="2086867"/>
                  <a:ext cx="2838690" cy="1815026"/>
                  <a:chOff x="1435262" y="2086867"/>
                  <a:chExt cx="2838690" cy="1815026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1D5CFFE7-A02B-6344-9886-F6E628DA9A28}"/>
                      </a:ext>
                    </a:extLst>
                  </p:cNvPr>
                  <p:cNvGrpSpPr/>
                  <p:nvPr/>
                </p:nvGrpSpPr>
                <p:grpSpPr>
                  <a:xfrm>
                    <a:off x="1947440" y="2086867"/>
                    <a:ext cx="2326512" cy="1815026"/>
                    <a:chOff x="2040037" y="1968921"/>
                    <a:chExt cx="2326512" cy="1815026"/>
                  </a:xfrm>
                </p:grpSpPr>
                <p:sp>
                  <p:nvSpPr>
                    <p:cNvPr id="31" name="Rounded Rectangle 30">
                      <a:extLst>
                        <a:ext uri="{FF2B5EF4-FFF2-40B4-BE49-F238E27FC236}">
                          <a16:creationId xmlns:a16="http://schemas.microsoft.com/office/drawing/2014/main" id="{B6568B3B-272D-D602-96EF-953F56C51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0037" y="1968921"/>
                      <a:ext cx="2326512" cy="1815026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A8F470DE-C63F-55B4-7E73-8839849065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5528" y="2091604"/>
                      <a:ext cx="2135529" cy="15696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System undergoes an exothermic reaction</a:t>
                      </a:r>
                    </a:p>
                  </p:txBody>
                </p:sp>
              </p:grpSp>
              <p:sp>
                <p:nvSpPr>
                  <p:cNvPr id="29" name="Right Arrow 28">
                    <a:extLst>
                      <a:ext uri="{FF2B5EF4-FFF2-40B4-BE49-F238E27FC236}">
                        <a16:creationId xmlns:a16="http://schemas.microsoft.com/office/drawing/2014/main" id="{A8AD93C4-8824-FDE1-3688-96CEC3863520}"/>
                      </a:ext>
                    </a:extLst>
                  </p:cNvPr>
                  <p:cNvSpPr/>
                  <p:nvPr/>
                </p:nvSpPr>
                <p:spPr>
                  <a:xfrm rot="9781782">
                    <a:off x="1435262" y="3275635"/>
                    <a:ext cx="370390" cy="243069"/>
                  </a:xfrm>
                  <a:prstGeom prst="rightArrow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Right Arrow 29">
                    <a:extLst>
                      <a:ext uri="{FF2B5EF4-FFF2-40B4-BE49-F238E27FC236}">
                        <a16:creationId xmlns:a16="http://schemas.microsoft.com/office/drawing/2014/main" id="{27445DFD-A1EC-0229-6642-11031D57B750}"/>
                      </a:ext>
                    </a:extLst>
                  </p:cNvPr>
                  <p:cNvSpPr/>
                  <p:nvPr/>
                </p:nvSpPr>
                <p:spPr>
                  <a:xfrm rot="12646621">
                    <a:off x="1495062" y="2351590"/>
                    <a:ext cx="370390" cy="243069"/>
                  </a:xfrm>
                  <a:prstGeom prst="rightArrow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722B93E-D860-C685-D754-578FC79399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47" y="2724277"/>
                      <a:ext cx="183169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=−10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𝑘𝐽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722B93E-D860-C685-D754-578FC79399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47" y="2724277"/>
                      <a:ext cx="1831692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16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FF3EA62-366F-EAE6-8BB5-F5074BE830A9}"/>
                  </a:ext>
                </a:extLst>
              </p:cNvPr>
              <p:cNvSpPr/>
              <p:nvPr/>
            </p:nvSpPr>
            <p:spPr>
              <a:xfrm>
                <a:off x="5501834" y="1845382"/>
                <a:ext cx="3047035" cy="22666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10CD764-E45D-C9B7-4E77-7801E5D8668E}"/>
                      </a:ext>
                    </a:extLst>
                  </p:cNvPr>
                  <p:cNvSpPr txBox="1"/>
                  <p:nvPr/>
                </p:nvSpPr>
                <p:spPr>
                  <a:xfrm>
                    <a:off x="8231529" y="2720350"/>
                    <a:ext cx="32051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10CD764-E45D-C9B7-4E77-7801E5D86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529" y="2720350"/>
                    <a:ext cx="320516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4" name="Graphic 33" descr="Sad face with no fill">
              <a:extLst>
                <a:ext uri="{FF2B5EF4-FFF2-40B4-BE49-F238E27FC236}">
                  <a16:creationId xmlns:a16="http://schemas.microsoft.com/office/drawing/2014/main" id="{5E5F6B23-1EC1-303C-D22D-F9051BA7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24885" y="4907250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1463D5-2F1B-3EB0-6ECB-1B44551E190F}"/>
              </a:ext>
            </a:extLst>
          </p:cNvPr>
          <p:cNvGrpSpPr/>
          <p:nvPr/>
        </p:nvGrpSpPr>
        <p:grpSpPr>
          <a:xfrm>
            <a:off x="115748" y="1820649"/>
            <a:ext cx="11863995" cy="1815026"/>
            <a:chOff x="115748" y="1820649"/>
            <a:chExt cx="11863995" cy="18150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60A118-323F-C31A-4909-85E054C74D4E}"/>
                </a:ext>
              </a:extLst>
            </p:cNvPr>
            <p:cNvGrpSpPr/>
            <p:nvPr/>
          </p:nvGrpSpPr>
          <p:grpSpPr>
            <a:xfrm>
              <a:off x="1435262" y="1820649"/>
              <a:ext cx="10001436" cy="1815026"/>
              <a:chOff x="1435262" y="2086867"/>
              <a:chExt cx="10001436" cy="1815026"/>
            </a:xfrm>
          </p:grpSpPr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FA9880BC-726C-B8FB-7372-C4E305F5C1B7}"/>
                  </a:ext>
                </a:extLst>
              </p:cNvPr>
              <p:cNvSpPr/>
              <p:nvPr/>
            </p:nvSpPr>
            <p:spPr>
              <a:xfrm>
                <a:off x="4641448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10C2B2F-887D-28C3-E2BB-86B755C165C0}"/>
                  </a:ext>
                </a:extLst>
              </p:cNvPr>
              <p:cNvGrpSpPr/>
              <p:nvPr/>
            </p:nvGrpSpPr>
            <p:grpSpPr>
              <a:xfrm>
                <a:off x="1435262" y="2086867"/>
                <a:ext cx="2838690" cy="1815026"/>
                <a:chOff x="1435262" y="2086867"/>
                <a:chExt cx="2838690" cy="181502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8A19964-0B48-ABD8-4C09-52F2D65BB7FF}"/>
                    </a:ext>
                  </a:extLst>
                </p:cNvPr>
                <p:cNvGrpSpPr/>
                <p:nvPr/>
              </p:nvGrpSpPr>
              <p:grpSpPr>
                <a:xfrm>
                  <a:off x="1947440" y="2086867"/>
                  <a:ext cx="2326512" cy="1815026"/>
                  <a:chOff x="2040037" y="1968921"/>
                  <a:chExt cx="2326512" cy="1815026"/>
                </a:xfrm>
              </p:grpSpPr>
              <p:sp>
                <p:nvSpPr>
                  <p:cNvPr id="2" name="Rounded Rectangle 1">
                    <a:extLst>
                      <a:ext uri="{FF2B5EF4-FFF2-40B4-BE49-F238E27FC236}">
                        <a16:creationId xmlns:a16="http://schemas.microsoft.com/office/drawing/2014/main" id="{EDACDE16-B357-15C7-CC91-9C7B1C3FC7C6}"/>
                      </a:ext>
                    </a:extLst>
                  </p:cNvPr>
                  <p:cNvSpPr/>
                  <p:nvPr/>
                </p:nvSpPr>
                <p:spPr>
                  <a:xfrm>
                    <a:off x="2040037" y="1968921"/>
                    <a:ext cx="2326512" cy="181502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BC8BF03-4F7C-66FE-99B3-484C6CCA46E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528" y="2091604"/>
                    <a:ext cx="2135529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System undergoes an exothermic reaction</a:t>
                    </a:r>
                  </a:p>
                </p:txBody>
              </p:sp>
            </p:grpSp>
            <p:sp>
              <p:nvSpPr>
                <p:cNvPr id="8" name="Right Arrow 7">
                  <a:extLst>
                    <a:ext uri="{FF2B5EF4-FFF2-40B4-BE49-F238E27FC236}">
                      <a16:creationId xmlns:a16="http://schemas.microsoft.com/office/drawing/2014/main" id="{C714B807-59A7-3932-BB96-2A8C7BCF799E}"/>
                    </a:ext>
                  </a:extLst>
                </p:cNvPr>
                <p:cNvSpPr/>
                <p:nvPr/>
              </p:nvSpPr>
              <p:spPr>
                <a:xfrm rot="9781782">
                  <a:off x="1435262" y="3275635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ight Arrow 8">
                  <a:extLst>
                    <a:ext uri="{FF2B5EF4-FFF2-40B4-BE49-F238E27FC236}">
                      <a16:creationId xmlns:a16="http://schemas.microsoft.com/office/drawing/2014/main" id="{4EDF920D-7FB9-0D06-7C45-EDB418ACFD19}"/>
                    </a:ext>
                  </a:extLst>
                </p:cNvPr>
                <p:cNvSpPr/>
                <p:nvPr/>
              </p:nvSpPr>
              <p:spPr>
                <a:xfrm rot="12646621">
                  <a:off x="1495062" y="2351590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4C88326-A0A7-E637-3455-94624E303FF9}"/>
                  </a:ext>
                </a:extLst>
              </p:cNvPr>
              <p:cNvSpPr/>
              <p:nvPr/>
            </p:nvSpPr>
            <p:spPr>
              <a:xfrm>
                <a:off x="5819172" y="2086867"/>
                <a:ext cx="2326512" cy="18150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9A8E08D-4E75-0ADD-01CA-108FA210CF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9A8E08D-4E75-0ADD-01CA-108FA210C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7" name="Graphic 36" descr="Smiling face with no fill">
              <a:extLst>
                <a:ext uri="{FF2B5EF4-FFF2-40B4-BE49-F238E27FC236}">
                  <a16:creationId xmlns:a16="http://schemas.microsoft.com/office/drawing/2014/main" id="{F1C77D2A-2246-6410-B93F-E7063AB4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65343" y="2217266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4B5951E-6934-747B-8003-67B2556F64D6}"/>
                    </a:ext>
                  </a:extLst>
                </p:cNvPr>
                <p:cNvSpPr txBox="1"/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4B5951E-6934-747B-8003-67B2556F6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48F1A-0C3B-B4E6-93CE-4B26EAF02694}"/>
                  </a:ext>
                </a:extLst>
              </p:cNvPr>
              <p:cNvSpPr txBox="1"/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System’s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is down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48F1A-0C3B-B4E6-93CE-4B26EAF02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blipFill>
                <a:blip r:embed="rId10"/>
                <a:stretch>
                  <a:fillRect l="-4188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76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enthalpy was invented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/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 says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. Here’s a nice thing about that: when there’s no PV work done (no expansion or contraction),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 That means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blipFill>
                <a:blip r:embed="rId2"/>
                <a:stretch>
                  <a:fillRect l="-950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A7A125-2039-5889-8AEC-FD5580A72D11}"/>
              </a:ext>
            </a:extLst>
          </p:cNvPr>
          <p:cNvSpPr txBox="1"/>
          <p:nvPr/>
        </p:nvSpPr>
        <p:spPr>
          <a:xfrm>
            <a:off x="755301" y="3771676"/>
            <a:ext cx="1068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what if it </a:t>
            </a:r>
            <a:r>
              <a:rPr lang="en-US" sz="2400" i="1" dirty="0"/>
              <a:t>can</a:t>
            </a:r>
            <a:r>
              <a:rPr lang="en-US" sz="2400" dirty="0"/>
              <a:t> expand? For </a:t>
            </a:r>
            <a:r>
              <a:rPr lang="en-US" sz="2400" i="1" dirty="0"/>
              <a:t>constant-pressure processe</a:t>
            </a:r>
            <a:r>
              <a:rPr lang="en-US" sz="2400" dirty="0"/>
              <a:t>s, it turns out that …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B8017E-4BAB-C317-9105-F95E033F2D38}"/>
              </a:ext>
            </a:extLst>
          </p:cNvPr>
          <p:cNvGrpSpPr/>
          <p:nvPr/>
        </p:nvGrpSpPr>
        <p:grpSpPr>
          <a:xfrm>
            <a:off x="115747" y="4293012"/>
            <a:ext cx="11817750" cy="2266653"/>
            <a:chOff x="115747" y="4293012"/>
            <a:chExt cx="11817750" cy="22666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FFBD0C-564A-984D-9CDC-42ED3B6A0097}"/>
                </a:ext>
              </a:extLst>
            </p:cNvPr>
            <p:cNvGrpSpPr/>
            <p:nvPr/>
          </p:nvGrpSpPr>
          <p:grpSpPr>
            <a:xfrm>
              <a:off x="1435262" y="4293012"/>
              <a:ext cx="7113607" cy="2266653"/>
              <a:chOff x="1435262" y="1845382"/>
              <a:chExt cx="7113607" cy="2266653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A81588F1-607D-3182-BEF7-B69BB916E8DD}"/>
                  </a:ext>
                </a:extLst>
              </p:cNvPr>
              <p:cNvSpPr/>
              <p:nvPr/>
            </p:nvSpPr>
            <p:spPr>
              <a:xfrm>
                <a:off x="4490977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9CF4B71-47A0-6C26-81CA-1F91802037D7}"/>
                  </a:ext>
                </a:extLst>
              </p:cNvPr>
              <p:cNvGrpSpPr/>
              <p:nvPr/>
            </p:nvGrpSpPr>
            <p:grpSpPr>
              <a:xfrm>
                <a:off x="1435262" y="2086867"/>
                <a:ext cx="2838690" cy="1815026"/>
                <a:chOff x="1435262" y="2086867"/>
                <a:chExt cx="2838690" cy="181502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D5CFFE7-A02B-6344-9886-F6E628DA9A28}"/>
                    </a:ext>
                  </a:extLst>
                </p:cNvPr>
                <p:cNvGrpSpPr/>
                <p:nvPr/>
              </p:nvGrpSpPr>
              <p:grpSpPr>
                <a:xfrm>
                  <a:off x="1947440" y="2086867"/>
                  <a:ext cx="2326512" cy="1815026"/>
                  <a:chOff x="2040037" y="1968921"/>
                  <a:chExt cx="2326512" cy="1815026"/>
                </a:xfrm>
              </p:grpSpPr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B6568B3B-272D-D602-96EF-953F56C51D1F}"/>
                      </a:ext>
                    </a:extLst>
                  </p:cNvPr>
                  <p:cNvSpPr/>
                  <p:nvPr/>
                </p:nvSpPr>
                <p:spPr>
                  <a:xfrm>
                    <a:off x="2040037" y="1968921"/>
                    <a:ext cx="2326512" cy="181502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8F470DE-C63F-55B4-7E73-8839849065CD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528" y="2091604"/>
                    <a:ext cx="2135529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System undergoes an exothermic reaction</a:t>
                    </a:r>
                  </a:p>
                </p:txBody>
              </p:sp>
            </p:grpSp>
            <p:sp>
              <p:nvSpPr>
                <p:cNvPr id="29" name="Right Arrow 28">
                  <a:extLst>
                    <a:ext uri="{FF2B5EF4-FFF2-40B4-BE49-F238E27FC236}">
                      <a16:creationId xmlns:a16="http://schemas.microsoft.com/office/drawing/2014/main" id="{A8AD93C4-8824-FDE1-3688-96CEC3863520}"/>
                    </a:ext>
                  </a:extLst>
                </p:cNvPr>
                <p:cNvSpPr/>
                <p:nvPr/>
              </p:nvSpPr>
              <p:spPr>
                <a:xfrm rot="9781782">
                  <a:off x="1435262" y="3275635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Right Arrow 29">
                  <a:extLst>
                    <a:ext uri="{FF2B5EF4-FFF2-40B4-BE49-F238E27FC236}">
                      <a16:creationId xmlns:a16="http://schemas.microsoft.com/office/drawing/2014/main" id="{27445DFD-A1EC-0229-6642-11031D57B750}"/>
                    </a:ext>
                  </a:extLst>
                </p:cNvPr>
                <p:cNvSpPr/>
                <p:nvPr/>
              </p:nvSpPr>
              <p:spPr>
                <a:xfrm rot="12646621">
                  <a:off x="1495062" y="2351590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4EC349-1E22-A212-D2A4-68985E68C768}"/>
                  </a:ext>
                </a:extLst>
              </p:cNvPr>
              <p:cNvGrpSpPr/>
              <p:nvPr/>
            </p:nvGrpSpPr>
            <p:grpSpPr>
              <a:xfrm>
                <a:off x="5501834" y="1845382"/>
                <a:ext cx="3047035" cy="2266653"/>
                <a:chOff x="1722699" y="1727436"/>
                <a:chExt cx="3047035" cy="2266653"/>
              </a:xfrm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FF3EA62-366F-EAE6-8BB5-F5074BE830A9}"/>
                    </a:ext>
                  </a:extLst>
                </p:cNvPr>
                <p:cNvSpPr/>
                <p:nvPr/>
              </p:nvSpPr>
              <p:spPr>
                <a:xfrm>
                  <a:off x="1722699" y="1727436"/>
                  <a:ext cx="3047035" cy="226665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4DA6BCB-C313-1368-565F-011FC64182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4326" y="2365538"/>
                      <a:ext cx="2412356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0" dirty="0"/>
                        <a:t>System’s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a14:m>
                      <a:r>
                        <a:rPr lang="en-US" sz="2400" dirty="0"/>
                        <a:t> is down </a:t>
                      </a:r>
                      <a14:m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4DA6BCB-C313-1368-565F-011FC64182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4326" y="2365538"/>
                      <a:ext cx="2412356" cy="83099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665" t="-454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34" name="Graphic 33" descr="Smiling face with no fill">
              <a:extLst>
                <a:ext uri="{FF2B5EF4-FFF2-40B4-BE49-F238E27FC236}">
                  <a16:creationId xmlns:a16="http://schemas.microsoft.com/office/drawing/2014/main" id="{D2DC114D-E413-25F9-2DE2-346D6C8D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19097" y="4911822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9285B2-AB11-65AC-8742-9F6FA825CA1B}"/>
                    </a:ext>
                  </a:extLst>
                </p:cNvPr>
                <p:cNvSpPr txBox="1"/>
                <p:nvPr/>
              </p:nvSpPr>
              <p:spPr>
                <a:xfrm>
                  <a:off x="8231529" y="5167980"/>
                  <a:ext cx="32051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9285B2-AB11-65AC-8742-9F6FA825C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529" y="5167980"/>
                  <a:ext cx="32051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D19586-F120-0121-3A86-3CC80D4E49E9}"/>
                    </a:ext>
                  </a:extLst>
                </p:cNvPr>
                <p:cNvSpPr txBox="1"/>
                <p:nvPr/>
              </p:nvSpPr>
              <p:spPr>
                <a:xfrm>
                  <a:off x="115747" y="5171907"/>
                  <a:ext cx="183169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D19586-F120-0121-3A86-3CC80D4E4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47" y="5171907"/>
                  <a:ext cx="183169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F9426F-22F4-793B-3590-B9C62C30852B}"/>
              </a:ext>
            </a:extLst>
          </p:cNvPr>
          <p:cNvGrpSpPr/>
          <p:nvPr/>
        </p:nvGrpSpPr>
        <p:grpSpPr>
          <a:xfrm>
            <a:off x="115748" y="1820649"/>
            <a:ext cx="11863995" cy="1815026"/>
            <a:chOff x="115748" y="1820649"/>
            <a:chExt cx="11863995" cy="181502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E8FAB1-5AED-57C3-E4C0-9E98975B3EFA}"/>
                </a:ext>
              </a:extLst>
            </p:cNvPr>
            <p:cNvGrpSpPr/>
            <p:nvPr/>
          </p:nvGrpSpPr>
          <p:grpSpPr>
            <a:xfrm>
              <a:off x="1435262" y="1820649"/>
              <a:ext cx="10001436" cy="1815026"/>
              <a:chOff x="1435262" y="2086867"/>
              <a:chExt cx="10001436" cy="1815026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78625525-05F6-64A9-581B-A602DFDB08A6}"/>
                  </a:ext>
                </a:extLst>
              </p:cNvPr>
              <p:cNvSpPr/>
              <p:nvPr/>
            </p:nvSpPr>
            <p:spPr>
              <a:xfrm>
                <a:off x="4641448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855CEA0-F126-8F43-7796-E2672FA9F894}"/>
                  </a:ext>
                </a:extLst>
              </p:cNvPr>
              <p:cNvGrpSpPr/>
              <p:nvPr/>
            </p:nvGrpSpPr>
            <p:grpSpPr>
              <a:xfrm>
                <a:off x="1435262" y="2086867"/>
                <a:ext cx="2838690" cy="1815026"/>
                <a:chOff x="1435262" y="2086867"/>
                <a:chExt cx="2838690" cy="181502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1B5621C-4AA1-987B-CA33-CB9DC61685E9}"/>
                    </a:ext>
                  </a:extLst>
                </p:cNvPr>
                <p:cNvGrpSpPr/>
                <p:nvPr/>
              </p:nvGrpSpPr>
              <p:grpSpPr>
                <a:xfrm>
                  <a:off x="1947440" y="2086867"/>
                  <a:ext cx="2326512" cy="1815026"/>
                  <a:chOff x="2040037" y="1968921"/>
                  <a:chExt cx="2326512" cy="1815026"/>
                </a:xfrm>
              </p:grpSpPr>
              <p:sp>
                <p:nvSpPr>
                  <p:cNvPr id="51" name="Rounded Rectangle 50">
                    <a:extLst>
                      <a:ext uri="{FF2B5EF4-FFF2-40B4-BE49-F238E27FC236}">
                        <a16:creationId xmlns:a16="http://schemas.microsoft.com/office/drawing/2014/main" id="{1282157A-1C73-6482-A62A-DB5CD228166E}"/>
                      </a:ext>
                    </a:extLst>
                  </p:cNvPr>
                  <p:cNvSpPr/>
                  <p:nvPr/>
                </p:nvSpPr>
                <p:spPr>
                  <a:xfrm>
                    <a:off x="2040037" y="1968921"/>
                    <a:ext cx="2326512" cy="181502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7DB2D8-91BF-7815-72C1-2666B1249316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528" y="2091604"/>
                    <a:ext cx="2135529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System undergoes an exothermic reaction</a:t>
                    </a:r>
                  </a:p>
                </p:txBody>
              </p:sp>
            </p:grpSp>
            <p:sp>
              <p:nvSpPr>
                <p:cNvPr id="49" name="Right Arrow 48">
                  <a:extLst>
                    <a:ext uri="{FF2B5EF4-FFF2-40B4-BE49-F238E27FC236}">
                      <a16:creationId xmlns:a16="http://schemas.microsoft.com/office/drawing/2014/main" id="{5A4D2C37-C4BB-E0B0-C1B1-4E375687AAB4}"/>
                    </a:ext>
                  </a:extLst>
                </p:cNvPr>
                <p:cNvSpPr/>
                <p:nvPr/>
              </p:nvSpPr>
              <p:spPr>
                <a:xfrm rot="9781782">
                  <a:off x="1435262" y="3275635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ight Arrow 49">
                  <a:extLst>
                    <a:ext uri="{FF2B5EF4-FFF2-40B4-BE49-F238E27FC236}">
                      <a16:creationId xmlns:a16="http://schemas.microsoft.com/office/drawing/2014/main" id="{2921D1CD-74AC-FFD0-EB35-0E7E94D87A9D}"/>
                    </a:ext>
                  </a:extLst>
                </p:cNvPr>
                <p:cNvSpPr/>
                <p:nvPr/>
              </p:nvSpPr>
              <p:spPr>
                <a:xfrm rot="12646621">
                  <a:off x="1495062" y="2351590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2F8521B-16FA-640D-7D6B-00A76BD48AF5}"/>
                  </a:ext>
                </a:extLst>
              </p:cNvPr>
              <p:cNvSpPr/>
              <p:nvPr/>
            </p:nvSpPr>
            <p:spPr>
              <a:xfrm>
                <a:off x="5819172" y="2086867"/>
                <a:ext cx="2326512" cy="18150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7264F21-BB50-D1B7-58B1-BA2809F69737}"/>
                      </a:ext>
                    </a:extLst>
                  </p:cNvPr>
                  <p:cNvSpPr txBox="1"/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7264F21-BB50-D1B7-58B1-BA2809F69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0" name="Graphic 39" descr="Smiling face with no fill">
              <a:extLst>
                <a:ext uri="{FF2B5EF4-FFF2-40B4-BE49-F238E27FC236}">
                  <a16:creationId xmlns:a16="http://schemas.microsoft.com/office/drawing/2014/main" id="{722AF307-2201-7936-4F2F-892EA181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65343" y="2217266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C96E34-208B-C5F4-1C4A-A168282CF496}"/>
                    </a:ext>
                  </a:extLst>
                </p:cNvPr>
                <p:cNvSpPr txBox="1"/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C96E34-208B-C5F4-1C4A-A168282C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B055A8-991C-3900-1993-E95E89578D77}"/>
                  </a:ext>
                </a:extLst>
              </p:cNvPr>
              <p:cNvSpPr txBox="1"/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System’s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is down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B055A8-991C-3900-1993-E95E89578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blipFill>
                <a:blip r:embed="rId9"/>
                <a:stretch>
                  <a:fillRect l="-4188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enthalpy was invented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/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 says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. Here’s a nice thing about that: when there’s no PV work done (no expansion or contraction),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 That means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2D670-FD1C-9744-9FBA-400862CE6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1" y="714578"/>
                <a:ext cx="10681397" cy="830997"/>
              </a:xfrm>
              <a:prstGeom prst="rect">
                <a:avLst/>
              </a:prstGeom>
              <a:blipFill>
                <a:blip r:embed="rId2"/>
                <a:stretch>
                  <a:fillRect l="-950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A7A125-2039-5889-8AEC-FD5580A72D11}"/>
              </a:ext>
            </a:extLst>
          </p:cNvPr>
          <p:cNvSpPr txBox="1"/>
          <p:nvPr/>
        </p:nvSpPr>
        <p:spPr>
          <a:xfrm>
            <a:off x="755301" y="3771676"/>
            <a:ext cx="1068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what if it </a:t>
            </a:r>
            <a:r>
              <a:rPr lang="en-US" sz="2400" i="1" dirty="0"/>
              <a:t>can</a:t>
            </a:r>
            <a:r>
              <a:rPr lang="en-US" sz="2400" dirty="0"/>
              <a:t> expand? For </a:t>
            </a:r>
            <a:r>
              <a:rPr lang="en-US" sz="2400" i="1" dirty="0"/>
              <a:t>constant-pressure processe</a:t>
            </a:r>
            <a:r>
              <a:rPr lang="en-US" sz="2400" dirty="0"/>
              <a:t>s, it turns out that …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B8017E-4BAB-C317-9105-F95E033F2D38}"/>
              </a:ext>
            </a:extLst>
          </p:cNvPr>
          <p:cNvGrpSpPr/>
          <p:nvPr/>
        </p:nvGrpSpPr>
        <p:grpSpPr>
          <a:xfrm>
            <a:off x="115747" y="4293012"/>
            <a:ext cx="11817750" cy="2266653"/>
            <a:chOff x="115747" y="4293012"/>
            <a:chExt cx="11817750" cy="22666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FFBD0C-564A-984D-9CDC-42ED3B6A0097}"/>
                </a:ext>
              </a:extLst>
            </p:cNvPr>
            <p:cNvGrpSpPr/>
            <p:nvPr/>
          </p:nvGrpSpPr>
          <p:grpSpPr>
            <a:xfrm>
              <a:off x="1435262" y="4293012"/>
              <a:ext cx="7113607" cy="2266653"/>
              <a:chOff x="1435262" y="1845382"/>
              <a:chExt cx="7113607" cy="2266653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A81588F1-607D-3182-BEF7-B69BB916E8DD}"/>
                  </a:ext>
                </a:extLst>
              </p:cNvPr>
              <p:cNvSpPr/>
              <p:nvPr/>
            </p:nvSpPr>
            <p:spPr>
              <a:xfrm>
                <a:off x="4490977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9CF4B71-47A0-6C26-81CA-1F91802037D7}"/>
                  </a:ext>
                </a:extLst>
              </p:cNvPr>
              <p:cNvGrpSpPr/>
              <p:nvPr/>
            </p:nvGrpSpPr>
            <p:grpSpPr>
              <a:xfrm>
                <a:off x="1435262" y="2086867"/>
                <a:ext cx="2838690" cy="1815026"/>
                <a:chOff x="1435262" y="2086867"/>
                <a:chExt cx="2838690" cy="181502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D5CFFE7-A02B-6344-9886-F6E628DA9A28}"/>
                    </a:ext>
                  </a:extLst>
                </p:cNvPr>
                <p:cNvGrpSpPr/>
                <p:nvPr/>
              </p:nvGrpSpPr>
              <p:grpSpPr>
                <a:xfrm>
                  <a:off x="1947440" y="2086867"/>
                  <a:ext cx="2326512" cy="1815026"/>
                  <a:chOff x="2040037" y="1968921"/>
                  <a:chExt cx="2326512" cy="1815026"/>
                </a:xfrm>
              </p:grpSpPr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B6568B3B-272D-D602-96EF-953F56C51D1F}"/>
                      </a:ext>
                    </a:extLst>
                  </p:cNvPr>
                  <p:cNvSpPr/>
                  <p:nvPr/>
                </p:nvSpPr>
                <p:spPr>
                  <a:xfrm>
                    <a:off x="2040037" y="1968921"/>
                    <a:ext cx="2326512" cy="181502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8F470DE-C63F-55B4-7E73-8839849065CD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528" y="2091604"/>
                    <a:ext cx="2135529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System undergoes an exothermic reaction</a:t>
                    </a:r>
                  </a:p>
                </p:txBody>
              </p:sp>
            </p:grpSp>
            <p:sp>
              <p:nvSpPr>
                <p:cNvPr id="29" name="Right Arrow 28">
                  <a:extLst>
                    <a:ext uri="{FF2B5EF4-FFF2-40B4-BE49-F238E27FC236}">
                      <a16:creationId xmlns:a16="http://schemas.microsoft.com/office/drawing/2014/main" id="{A8AD93C4-8824-FDE1-3688-96CEC3863520}"/>
                    </a:ext>
                  </a:extLst>
                </p:cNvPr>
                <p:cNvSpPr/>
                <p:nvPr/>
              </p:nvSpPr>
              <p:spPr>
                <a:xfrm rot="9781782">
                  <a:off x="1435262" y="3275635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Right Arrow 29">
                  <a:extLst>
                    <a:ext uri="{FF2B5EF4-FFF2-40B4-BE49-F238E27FC236}">
                      <a16:creationId xmlns:a16="http://schemas.microsoft.com/office/drawing/2014/main" id="{27445DFD-A1EC-0229-6642-11031D57B750}"/>
                    </a:ext>
                  </a:extLst>
                </p:cNvPr>
                <p:cNvSpPr/>
                <p:nvPr/>
              </p:nvSpPr>
              <p:spPr>
                <a:xfrm rot="12646621">
                  <a:off x="1495062" y="2351590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FF3EA62-366F-EAE6-8BB5-F5074BE830A9}"/>
                  </a:ext>
                </a:extLst>
              </p:cNvPr>
              <p:cNvSpPr/>
              <p:nvPr/>
            </p:nvSpPr>
            <p:spPr>
              <a:xfrm>
                <a:off x="5501834" y="1845382"/>
                <a:ext cx="3047035" cy="22666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Graphic 33" descr="Smiling face with no fill">
              <a:extLst>
                <a:ext uri="{FF2B5EF4-FFF2-40B4-BE49-F238E27FC236}">
                  <a16:creationId xmlns:a16="http://schemas.microsoft.com/office/drawing/2014/main" id="{D2DC114D-E413-25F9-2DE2-346D6C8D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19097" y="4911822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9285B2-AB11-65AC-8742-9F6FA825CA1B}"/>
                    </a:ext>
                  </a:extLst>
                </p:cNvPr>
                <p:cNvSpPr txBox="1"/>
                <p:nvPr/>
              </p:nvSpPr>
              <p:spPr>
                <a:xfrm>
                  <a:off x="8231529" y="5167980"/>
                  <a:ext cx="32051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69285B2-AB11-65AC-8742-9F6FA825C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529" y="5167980"/>
                  <a:ext cx="32051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D19586-F120-0121-3A86-3CC80D4E49E9}"/>
                    </a:ext>
                  </a:extLst>
                </p:cNvPr>
                <p:cNvSpPr txBox="1"/>
                <p:nvPr/>
              </p:nvSpPr>
              <p:spPr>
                <a:xfrm>
                  <a:off x="115747" y="5171907"/>
                  <a:ext cx="183169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D19586-F120-0121-3A86-3CC80D4E4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47" y="5171907"/>
                  <a:ext cx="183169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F9426F-22F4-793B-3590-B9C62C30852B}"/>
              </a:ext>
            </a:extLst>
          </p:cNvPr>
          <p:cNvGrpSpPr/>
          <p:nvPr/>
        </p:nvGrpSpPr>
        <p:grpSpPr>
          <a:xfrm>
            <a:off x="115748" y="1820649"/>
            <a:ext cx="11863995" cy="1815026"/>
            <a:chOff x="115748" y="1820649"/>
            <a:chExt cx="11863995" cy="181502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E8FAB1-5AED-57C3-E4C0-9E98975B3EFA}"/>
                </a:ext>
              </a:extLst>
            </p:cNvPr>
            <p:cNvGrpSpPr/>
            <p:nvPr/>
          </p:nvGrpSpPr>
          <p:grpSpPr>
            <a:xfrm>
              <a:off x="1435262" y="1820649"/>
              <a:ext cx="10001436" cy="1815026"/>
              <a:chOff x="1435262" y="2086867"/>
              <a:chExt cx="10001436" cy="1815026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78625525-05F6-64A9-581B-A602DFDB08A6}"/>
                  </a:ext>
                </a:extLst>
              </p:cNvPr>
              <p:cNvSpPr/>
              <p:nvPr/>
            </p:nvSpPr>
            <p:spPr>
              <a:xfrm>
                <a:off x="4641448" y="2685327"/>
                <a:ext cx="810228" cy="462987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855CEA0-F126-8F43-7796-E2672FA9F894}"/>
                  </a:ext>
                </a:extLst>
              </p:cNvPr>
              <p:cNvGrpSpPr/>
              <p:nvPr/>
            </p:nvGrpSpPr>
            <p:grpSpPr>
              <a:xfrm>
                <a:off x="1435262" y="2086867"/>
                <a:ext cx="2838690" cy="1815026"/>
                <a:chOff x="1435262" y="2086867"/>
                <a:chExt cx="2838690" cy="181502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1B5621C-4AA1-987B-CA33-CB9DC61685E9}"/>
                    </a:ext>
                  </a:extLst>
                </p:cNvPr>
                <p:cNvGrpSpPr/>
                <p:nvPr/>
              </p:nvGrpSpPr>
              <p:grpSpPr>
                <a:xfrm>
                  <a:off x="1947440" y="2086867"/>
                  <a:ext cx="2326512" cy="1815026"/>
                  <a:chOff x="2040037" y="1968921"/>
                  <a:chExt cx="2326512" cy="1815026"/>
                </a:xfrm>
              </p:grpSpPr>
              <p:sp>
                <p:nvSpPr>
                  <p:cNvPr id="51" name="Rounded Rectangle 50">
                    <a:extLst>
                      <a:ext uri="{FF2B5EF4-FFF2-40B4-BE49-F238E27FC236}">
                        <a16:creationId xmlns:a16="http://schemas.microsoft.com/office/drawing/2014/main" id="{1282157A-1C73-6482-A62A-DB5CD228166E}"/>
                      </a:ext>
                    </a:extLst>
                  </p:cNvPr>
                  <p:cNvSpPr/>
                  <p:nvPr/>
                </p:nvSpPr>
                <p:spPr>
                  <a:xfrm>
                    <a:off x="2040037" y="1968921"/>
                    <a:ext cx="2326512" cy="181502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7DB2D8-91BF-7815-72C1-2666B1249316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528" y="2091604"/>
                    <a:ext cx="2135529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System undergoes an exothermic reaction</a:t>
                    </a:r>
                  </a:p>
                </p:txBody>
              </p:sp>
            </p:grpSp>
            <p:sp>
              <p:nvSpPr>
                <p:cNvPr id="49" name="Right Arrow 48">
                  <a:extLst>
                    <a:ext uri="{FF2B5EF4-FFF2-40B4-BE49-F238E27FC236}">
                      <a16:creationId xmlns:a16="http://schemas.microsoft.com/office/drawing/2014/main" id="{5A4D2C37-C4BB-E0B0-C1B1-4E375687AAB4}"/>
                    </a:ext>
                  </a:extLst>
                </p:cNvPr>
                <p:cNvSpPr/>
                <p:nvPr/>
              </p:nvSpPr>
              <p:spPr>
                <a:xfrm rot="9781782">
                  <a:off x="1435262" y="3275635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ight Arrow 49">
                  <a:extLst>
                    <a:ext uri="{FF2B5EF4-FFF2-40B4-BE49-F238E27FC236}">
                      <a16:creationId xmlns:a16="http://schemas.microsoft.com/office/drawing/2014/main" id="{2921D1CD-74AC-FFD0-EB35-0E7E94D87A9D}"/>
                    </a:ext>
                  </a:extLst>
                </p:cNvPr>
                <p:cNvSpPr/>
                <p:nvPr/>
              </p:nvSpPr>
              <p:spPr>
                <a:xfrm rot="12646621">
                  <a:off x="1495062" y="2351590"/>
                  <a:ext cx="370390" cy="243069"/>
                </a:xfrm>
                <a:prstGeom prst="right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2F8521B-16FA-640D-7D6B-00A76BD48AF5}"/>
                  </a:ext>
                </a:extLst>
              </p:cNvPr>
              <p:cNvSpPr/>
              <p:nvPr/>
            </p:nvSpPr>
            <p:spPr>
              <a:xfrm>
                <a:off x="5819172" y="2086867"/>
                <a:ext cx="2326512" cy="18150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7264F21-BB50-D1B7-58B1-BA2809F69737}"/>
                      </a:ext>
                    </a:extLst>
                  </p:cNvPr>
                  <p:cNvSpPr txBox="1"/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7264F21-BB50-D1B7-58B1-BA2809F69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1529" y="2763547"/>
                    <a:ext cx="320516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0" name="Graphic 39" descr="Smiling face with no fill">
              <a:extLst>
                <a:ext uri="{FF2B5EF4-FFF2-40B4-BE49-F238E27FC236}">
                  <a16:creationId xmlns:a16="http://schemas.microsoft.com/office/drawing/2014/main" id="{722AF307-2201-7936-4F2F-892EA181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65343" y="2217266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C96E34-208B-C5F4-1C4A-A168282CF496}"/>
                    </a:ext>
                  </a:extLst>
                </p:cNvPr>
                <p:cNvSpPr txBox="1"/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C96E34-208B-C5F4-1C4A-A168282C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48" y="2427793"/>
                  <a:ext cx="183169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E2F78C-5CB4-FCB6-3D58-6EFAA7287835}"/>
                  </a:ext>
                </a:extLst>
              </p:cNvPr>
              <p:cNvSpPr txBox="1"/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System’s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is down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E2F78C-5CB4-FCB6-3D58-6EFAA728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14" y="2217266"/>
                <a:ext cx="2412356" cy="830997"/>
              </a:xfrm>
              <a:prstGeom prst="rect">
                <a:avLst/>
              </a:prstGeom>
              <a:blipFill>
                <a:blip r:embed="rId8"/>
                <a:stretch>
                  <a:fillRect l="-4188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487519-D599-446D-C0FD-31078C837837}"/>
                  </a:ext>
                </a:extLst>
              </p:cNvPr>
              <p:cNvSpPr txBox="1"/>
              <p:nvPr/>
            </p:nvSpPr>
            <p:spPr>
              <a:xfrm>
                <a:off x="6043461" y="4931114"/>
                <a:ext cx="24123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System’s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down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487519-D599-446D-C0FD-31078C837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61" y="4931114"/>
                <a:ext cx="2412356" cy="830997"/>
              </a:xfrm>
              <a:prstGeom prst="rect">
                <a:avLst/>
              </a:prstGeom>
              <a:blipFill>
                <a:blip r:embed="rId9"/>
                <a:stretch>
                  <a:fillRect l="-3665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56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enthalpy was invented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58E-C11D-D6B9-E863-CA0149F17D6B}"/>
                  </a:ext>
                </a:extLst>
              </p:cNvPr>
              <p:cNvSpPr txBox="1"/>
              <p:nvPr/>
            </p:nvSpPr>
            <p:spPr>
              <a:xfrm>
                <a:off x="2760233" y="516945"/>
                <a:ext cx="615063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For </a:t>
                </a:r>
                <a:r>
                  <a:rPr lang="en-US" sz="2400" i="1" dirty="0"/>
                  <a:t>constant-pressure processe</a:t>
                </a:r>
                <a:r>
                  <a:rPr lang="en-US" sz="2400" dirty="0"/>
                  <a:t>s (and an assumption about mechanical reversibility):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Here’s a sketch of a proof: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4258E-C11D-D6B9-E863-CA0149F17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33" y="516945"/>
                <a:ext cx="6150634" cy="2308324"/>
              </a:xfrm>
              <a:prstGeom prst="rect">
                <a:avLst/>
              </a:prstGeom>
              <a:blipFill>
                <a:blip r:embed="rId2"/>
                <a:stretch>
                  <a:fillRect t="-2186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7390CC8-643A-80EC-4188-25D7383F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" t="23146" r="8848" b="29796"/>
          <a:stretch/>
        </p:blipFill>
        <p:spPr>
          <a:xfrm>
            <a:off x="952945" y="2825269"/>
            <a:ext cx="9765211" cy="39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3220"/>
            <a:ext cx="2550989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Physical context for what we’re talking about today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44867B-5696-81C1-E68A-A6452B78059C}"/>
              </a:ext>
            </a:extLst>
          </p:cNvPr>
          <p:cNvGrpSpPr/>
          <p:nvPr/>
        </p:nvGrpSpPr>
        <p:grpSpPr>
          <a:xfrm>
            <a:off x="2550989" y="3242846"/>
            <a:ext cx="7322319" cy="3335577"/>
            <a:chOff x="1011749" y="2496086"/>
            <a:chExt cx="7322319" cy="3335577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5F78C226-6867-0AF4-D255-151B4D85CF00}"/>
                </a:ext>
              </a:extLst>
            </p:cNvPr>
            <p:cNvSpPr/>
            <p:nvPr/>
          </p:nvSpPr>
          <p:spPr>
            <a:xfrm>
              <a:off x="2524039" y="5048024"/>
              <a:ext cx="793020" cy="766203"/>
            </a:xfrm>
            <a:prstGeom prst="can">
              <a:avLst>
                <a:gd name="adj" fmla="val 25860"/>
              </a:avLst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an 47">
              <a:extLst>
                <a:ext uri="{FF2B5EF4-FFF2-40B4-BE49-F238E27FC236}">
                  <a16:creationId xmlns:a16="http://schemas.microsoft.com/office/drawing/2014/main" id="{E69B9568-8150-C9F7-5061-5376EE9C7031}"/>
                </a:ext>
              </a:extLst>
            </p:cNvPr>
            <p:cNvSpPr/>
            <p:nvPr/>
          </p:nvSpPr>
          <p:spPr>
            <a:xfrm>
              <a:off x="2536216" y="4881133"/>
              <a:ext cx="793020" cy="362526"/>
            </a:xfrm>
            <a:prstGeom prst="ca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EB9FDB3-9F22-52B5-CB99-E32CD93866D4}"/>
                </a:ext>
              </a:extLst>
            </p:cNvPr>
            <p:cNvGrpSpPr/>
            <p:nvPr/>
          </p:nvGrpSpPr>
          <p:grpSpPr>
            <a:xfrm>
              <a:off x="7357260" y="2496086"/>
              <a:ext cx="976808" cy="3295547"/>
              <a:chOff x="1139340" y="2496086"/>
              <a:chExt cx="976808" cy="32955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0A9CAC7-3D2A-9192-B3E9-1CD65445DAC9}"/>
                  </a:ext>
                </a:extLst>
              </p:cNvPr>
              <p:cNvGrpSpPr/>
              <p:nvPr/>
            </p:nvGrpSpPr>
            <p:grpSpPr>
              <a:xfrm>
                <a:off x="1139340" y="2496086"/>
                <a:ext cx="793020" cy="3295547"/>
                <a:chOff x="2470530" y="1868557"/>
                <a:chExt cx="793020" cy="3295547"/>
              </a:xfrm>
            </p:grpSpPr>
            <p:sp>
              <p:nvSpPr>
                <p:cNvPr id="26" name="Can 25">
                  <a:extLst>
                    <a:ext uri="{FF2B5EF4-FFF2-40B4-BE49-F238E27FC236}">
                      <a16:creationId xmlns:a16="http://schemas.microsoft.com/office/drawing/2014/main" id="{84143660-FA8B-ABB0-7036-E2543B00BB1F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an 26">
                  <a:extLst>
                    <a:ext uri="{FF2B5EF4-FFF2-40B4-BE49-F238E27FC236}">
                      <a16:creationId xmlns:a16="http://schemas.microsoft.com/office/drawing/2014/main" id="{271A6E24-62BD-21DC-1124-268FA099D0DA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Down Arrow 27">
                  <a:extLst>
                    <a:ext uri="{FF2B5EF4-FFF2-40B4-BE49-F238E27FC236}">
                      <a16:creationId xmlns:a16="http://schemas.microsoft.com/office/drawing/2014/main" id="{379F8B9E-957E-211E-34AE-AE6613B019F6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D8A58D-736C-F69B-15EF-3A8EE7153ACA}"/>
                  </a:ext>
                </a:extLst>
              </p:cNvPr>
              <p:cNvSpPr txBox="1"/>
              <p:nvPr/>
            </p:nvSpPr>
            <p:spPr>
              <a:xfrm>
                <a:off x="1188011" y="4492796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4F8E22B-F2AD-CCBF-D601-DCF7432E11A8}"/>
                </a:ext>
              </a:extLst>
            </p:cNvPr>
            <p:cNvGrpSpPr/>
            <p:nvPr/>
          </p:nvGrpSpPr>
          <p:grpSpPr>
            <a:xfrm>
              <a:off x="5882496" y="2508097"/>
              <a:ext cx="1083342" cy="3316716"/>
              <a:chOff x="2257189" y="2496081"/>
              <a:chExt cx="1083342" cy="331671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0A6BDAC-AC3F-34AC-9BFC-008774748D50}"/>
                  </a:ext>
                </a:extLst>
              </p:cNvPr>
              <p:cNvGrpSpPr/>
              <p:nvPr/>
            </p:nvGrpSpPr>
            <p:grpSpPr>
              <a:xfrm>
                <a:off x="2257189" y="2496081"/>
                <a:ext cx="1083342" cy="3295547"/>
                <a:chOff x="422480" y="1868557"/>
                <a:chExt cx="1083342" cy="3295547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0CF47CB-6D9D-8AD1-8C80-25DA0F3C96DD}"/>
                    </a:ext>
                  </a:extLst>
                </p:cNvPr>
                <p:cNvGrpSpPr/>
                <p:nvPr/>
              </p:nvGrpSpPr>
              <p:grpSpPr>
                <a:xfrm>
                  <a:off x="422480" y="1868557"/>
                  <a:ext cx="804450" cy="3295547"/>
                  <a:chOff x="2459100" y="1868557"/>
                  <a:chExt cx="804450" cy="3295547"/>
                </a:xfrm>
              </p:grpSpPr>
              <p:sp>
                <p:nvSpPr>
                  <p:cNvPr id="21" name="Can 20">
                    <a:extLst>
                      <a:ext uri="{FF2B5EF4-FFF2-40B4-BE49-F238E27FC236}">
                        <a16:creationId xmlns:a16="http://schemas.microsoft.com/office/drawing/2014/main" id="{02BFA886-947B-E94B-7578-154071C504FC}"/>
                      </a:ext>
                    </a:extLst>
                  </p:cNvPr>
                  <p:cNvSpPr/>
                  <p:nvPr/>
                </p:nvSpPr>
                <p:spPr>
                  <a:xfrm>
                    <a:off x="2470530" y="3319646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Can 21">
                    <a:extLst>
                      <a:ext uri="{FF2B5EF4-FFF2-40B4-BE49-F238E27FC236}">
                        <a16:creationId xmlns:a16="http://schemas.microsoft.com/office/drawing/2014/main" id="{9F4CFFF1-0E9C-FC73-1AEC-F7D843DF8185}"/>
                      </a:ext>
                    </a:extLst>
                  </p:cNvPr>
                  <p:cNvSpPr/>
                  <p:nvPr/>
                </p:nvSpPr>
                <p:spPr>
                  <a:xfrm>
                    <a:off x="245910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Down Arrow 22">
                    <a:extLst>
                      <a:ext uri="{FF2B5EF4-FFF2-40B4-BE49-F238E27FC236}">
                        <a16:creationId xmlns:a16="http://schemas.microsoft.com/office/drawing/2014/main" id="{6CBB39A0-153D-A7AC-72CC-6207A2DAE204}"/>
                      </a:ext>
                    </a:extLst>
                  </p:cNvPr>
                  <p:cNvSpPr/>
                  <p:nvPr/>
                </p:nvSpPr>
                <p:spPr>
                  <a:xfrm>
                    <a:off x="2771028" y="3148461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EFD752-E6E7-A163-0B13-51FBDAFF6962}"/>
                    </a:ext>
                  </a:extLst>
                </p:cNvPr>
                <p:cNvSpPr txBox="1"/>
                <p:nvPr/>
              </p:nvSpPr>
              <p:spPr>
                <a:xfrm>
                  <a:off x="577685" y="4043789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C25494-FC11-F815-A8C6-CF113C1AD288}"/>
                  </a:ext>
                </a:extLst>
              </p:cNvPr>
              <p:cNvSpPr txBox="1"/>
              <p:nvPr/>
            </p:nvSpPr>
            <p:spPr>
              <a:xfrm>
                <a:off x="2315283" y="5443465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BCB64727-E562-7389-29CA-0418684D81D9}"/>
                  </a:ext>
                </a:extLst>
              </p:cNvPr>
              <p:cNvSpPr/>
              <p:nvPr/>
            </p:nvSpPr>
            <p:spPr>
              <a:xfrm>
                <a:off x="2268930" y="5363641"/>
                <a:ext cx="793020" cy="438571"/>
              </a:xfrm>
              <a:prstGeom prst="can">
                <a:avLst>
                  <a:gd name="adj" fmla="val 38571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29EBB2-8521-B595-E5B3-73CA83C852E7}"/>
                </a:ext>
              </a:extLst>
            </p:cNvPr>
            <p:cNvGrpSpPr/>
            <p:nvPr/>
          </p:nvGrpSpPr>
          <p:grpSpPr>
            <a:xfrm>
              <a:off x="4206907" y="2508097"/>
              <a:ext cx="974801" cy="3316716"/>
              <a:chOff x="3405510" y="2496081"/>
              <a:chExt cx="974801" cy="3316716"/>
            </a:xfrm>
          </p:grpSpPr>
          <p:sp>
            <p:nvSpPr>
              <p:cNvPr id="10" name="Can 9">
                <a:extLst>
                  <a:ext uri="{FF2B5EF4-FFF2-40B4-BE49-F238E27FC236}">
                    <a16:creationId xmlns:a16="http://schemas.microsoft.com/office/drawing/2014/main" id="{E3D7F867-E4CF-B4F3-A441-0A68AA8A3689}"/>
                  </a:ext>
                </a:extLst>
              </p:cNvPr>
              <p:cNvSpPr/>
              <p:nvPr/>
            </p:nvSpPr>
            <p:spPr>
              <a:xfrm>
                <a:off x="3405821" y="4774297"/>
                <a:ext cx="793020" cy="1027916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C21C07B-BB56-C70C-A32A-8C12EBB887C8}"/>
                  </a:ext>
                </a:extLst>
              </p:cNvPr>
              <p:cNvGrpSpPr/>
              <p:nvPr/>
            </p:nvGrpSpPr>
            <p:grpSpPr>
              <a:xfrm>
                <a:off x="3405510" y="2496081"/>
                <a:ext cx="793020" cy="3295547"/>
                <a:chOff x="2470530" y="1868557"/>
                <a:chExt cx="793020" cy="3295547"/>
              </a:xfrm>
            </p:grpSpPr>
            <p:sp>
              <p:nvSpPr>
                <p:cNvPr id="13" name="Can 12">
                  <a:extLst>
                    <a:ext uri="{FF2B5EF4-FFF2-40B4-BE49-F238E27FC236}">
                      <a16:creationId xmlns:a16="http://schemas.microsoft.com/office/drawing/2014/main" id="{37292D39-D1C1-B723-C255-DEFD8D9C2902}"/>
                    </a:ext>
                  </a:extLst>
                </p:cNvPr>
                <p:cNvSpPr/>
                <p:nvPr/>
              </p:nvSpPr>
              <p:spPr>
                <a:xfrm>
                  <a:off x="2470530" y="3919146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an 13">
                  <a:extLst>
                    <a:ext uri="{FF2B5EF4-FFF2-40B4-BE49-F238E27FC236}">
                      <a16:creationId xmlns:a16="http://schemas.microsoft.com/office/drawing/2014/main" id="{374EE74C-70AE-3407-B229-934FB4E7A6BE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Down Arrow 14">
                  <a:extLst>
                    <a:ext uri="{FF2B5EF4-FFF2-40B4-BE49-F238E27FC236}">
                      <a16:creationId xmlns:a16="http://schemas.microsoft.com/office/drawing/2014/main" id="{C165A1FE-BC1B-3F1B-5897-A55C0960C23D}"/>
                    </a:ext>
                  </a:extLst>
                </p:cNvPr>
                <p:cNvSpPr/>
                <p:nvPr/>
              </p:nvSpPr>
              <p:spPr>
                <a:xfrm>
                  <a:off x="2771028" y="3755537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7DC75-F52B-1365-0729-C5A2C61C3B9C}"/>
                  </a:ext>
                </a:extLst>
              </p:cNvPr>
              <p:cNvSpPr txBox="1"/>
              <p:nvPr/>
            </p:nvSpPr>
            <p:spPr>
              <a:xfrm>
                <a:off x="3452174" y="5443465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41D0CF-2F09-5B1A-E59B-6CD9216A8D9E}"/>
                </a:ext>
              </a:extLst>
            </p:cNvPr>
            <p:cNvGrpSpPr/>
            <p:nvPr/>
          </p:nvGrpSpPr>
          <p:grpSpPr>
            <a:xfrm>
              <a:off x="1011749" y="2520113"/>
              <a:ext cx="974801" cy="3311550"/>
              <a:chOff x="3405510" y="2496081"/>
              <a:chExt cx="974801" cy="3311550"/>
            </a:xfrm>
          </p:grpSpPr>
          <p:sp>
            <p:nvSpPr>
              <p:cNvPr id="34" name="Can 33">
                <a:extLst>
                  <a:ext uri="{FF2B5EF4-FFF2-40B4-BE49-F238E27FC236}">
                    <a16:creationId xmlns:a16="http://schemas.microsoft.com/office/drawing/2014/main" id="{37AEE127-1567-9250-FE59-4BA88B050032}"/>
                  </a:ext>
                </a:extLst>
              </p:cNvPr>
              <p:cNvSpPr/>
              <p:nvPr/>
            </p:nvSpPr>
            <p:spPr>
              <a:xfrm>
                <a:off x="3405821" y="5096959"/>
                <a:ext cx="793020" cy="705254"/>
              </a:xfrm>
              <a:prstGeom prst="can">
                <a:avLst>
                  <a:gd name="adj" fmla="val 25860"/>
                </a:avLst>
              </a:prstGeom>
              <a:pattFill prst="pct7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9105CC7-7964-5728-B742-81184F753860}"/>
                  </a:ext>
                </a:extLst>
              </p:cNvPr>
              <p:cNvGrpSpPr/>
              <p:nvPr/>
            </p:nvGrpSpPr>
            <p:grpSpPr>
              <a:xfrm>
                <a:off x="3405510" y="2496081"/>
                <a:ext cx="793020" cy="3295547"/>
                <a:chOff x="2470530" y="1868557"/>
                <a:chExt cx="793020" cy="3295547"/>
              </a:xfrm>
            </p:grpSpPr>
            <p:sp>
              <p:nvSpPr>
                <p:cNvPr id="37" name="Can 36">
                  <a:extLst>
                    <a:ext uri="{FF2B5EF4-FFF2-40B4-BE49-F238E27FC236}">
                      <a16:creationId xmlns:a16="http://schemas.microsoft.com/office/drawing/2014/main" id="{5C68DEB5-D891-0FB6-DA1C-B6C585EDAF1C}"/>
                    </a:ext>
                  </a:extLst>
                </p:cNvPr>
                <p:cNvSpPr/>
                <p:nvPr/>
              </p:nvSpPr>
              <p:spPr>
                <a:xfrm>
                  <a:off x="2470530" y="4269192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Can 37">
                  <a:extLst>
                    <a:ext uri="{FF2B5EF4-FFF2-40B4-BE49-F238E27FC236}">
                      <a16:creationId xmlns:a16="http://schemas.microsoft.com/office/drawing/2014/main" id="{4DCCA9BC-F5F7-AE99-5415-C783903B2493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Down Arrow 38">
                  <a:extLst>
                    <a:ext uri="{FF2B5EF4-FFF2-40B4-BE49-F238E27FC236}">
                      <a16:creationId xmlns:a16="http://schemas.microsoft.com/office/drawing/2014/main" id="{C97F96E6-472C-7607-10AB-6246F71AA355}"/>
                    </a:ext>
                  </a:extLst>
                </p:cNvPr>
                <p:cNvSpPr/>
                <p:nvPr/>
              </p:nvSpPr>
              <p:spPr>
                <a:xfrm>
                  <a:off x="2771028" y="4027002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71129E3-EEC4-5259-7132-5973F1150347}"/>
                  </a:ext>
                </a:extLst>
              </p:cNvPr>
              <p:cNvSpPr txBox="1"/>
              <p:nvPr/>
            </p:nvSpPr>
            <p:spPr>
              <a:xfrm>
                <a:off x="3452174" y="5438299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solid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2BE41F7-E08F-59F9-9A46-89CD178B517E}"/>
                </a:ext>
              </a:extLst>
            </p:cNvPr>
            <p:cNvGrpSpPr/>
            <p:nvPr/>
          </p:nvGrpSpPr>
          <p:grpSpPr>
            <a:xfrm>
              <a:off x="2526107" y="2509528"/>
              <a:ext cx="793020" cy="3295547"/>
              <a:chOff x="2470530" y="1868557"/>
              <a:chExt cx="793020" cy="3295547"/>
            </a:xfrm>
          </p:grpSpPr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0072978D-628A-4E74-4AB9-B0DCAA2FB1CB}"/>
                  </a:ext>
                </a:extLst>
              </p:cNvPr>
              <p:cNvSpPr/>
              <p:nvPr/>
            </p:nvSpPr>
            <p:spPr>
              <a:xfrm>
                <a:off x="2470530" y="1868557"/>
                <a:ext cx="793020" cy="3295547"/>
              </a:xfrm>
              <a:prstGeom prst="can">
                <a:avLst>
                  <a:gd name="adj" fmla="val 1549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Down Arrow 45">
                <a:extLst>
                  <a:ext uri="{FF2B5EF4-FFF2-40B4-BE49-F238E27FC236}">
                    <a16:creationId xmlns:a16="http://schemas.microsoft.com/office/drawing/2014/main" id="{AB28C150-5EF3-AAF2-87E4-F1F07F724533}"/>
                  </a:ext>
                </a:extLst>
              </p:cNvPr>
              <p:cNvSpPr/>
              <p:nvPr/>
            </p:nvSpPr>
            <p:spPr>
              <a:xfrm>
                <a:off x="2771028" y="4027002"/>
                <a:ext cx="212242" cy="263249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an 43">
                <a:extLst>
                  <a:ext uri="{FF2B5EF4-FFF2-40B4-BE49-F238E27FC236}">
                    <a16:creationId xmlns:a16="http://schemas.microsoft.com/office/drawing/2014/main" id="{3FAFABE1-F19F-3E67-4754-F8EAE8D1FA7B}"/>
                  </a:ext>
                </a:extLst>
              </p:cNvPr>
              <p:cNvSpPr/>
              <p:nvPr/>
            </p:nvSpPr>
            <p:spPr>
              <a:xfrm>
                <a:off x="2470530" y="3972124"/>
                <a:ext cx="793020" cy="438571"/>
              </a:xfrm>
              <a:prstGeom prst="can">
                <a:avLst>
                  <a:gd name="adj" fmla="val 38571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352824-6991-21D5-72A1-1E77A11DBFA1}"/>
                </a:ext>
              </a:extLst>
            </p:cNvPr>
            <p:cNvSpPr txBox="1"/>
            <p:nvPr/>
          </p:nvSpPr>
          <p:spPr>
            <a:xfrm>
              <a:off x="2572771" y="5456912"/>
              <a:ext cx="92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solid</a:t>
              </a:r>
            </a:p>
          </p:txBody>
        </p:sp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2807E1B-E6B3-DE14-3E93-D87E57DF7EE8}"/>
                </a:ext>
              </a:extLst>
            </p:cNvPr>
            <p:cNvSpPr/>
            <p:nvPr/>
          </p:nvSpPr>
          <p:spPr>
            <a:xfrm>
              <a:off x="2823851" y="4490325"/>
              <a:ext cx="212242" cy="263249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eating Curve for Water | Introduction to Chemistry">
            <a:extLst>
              <a:ext uri="{FF2B5EF4-FFF2-40B4-BE49-F238E27FC236}">
                <a16:creationId xmlns:a16="http://schemas.microsoft.com/office/drawing/2014/main" id="{6884031E-6B93-5430-A4BD-E0A7A270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72" y="106465"/>
            <a:ext cx="4011167" cy="297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0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2687E00-ECE2-BC42-8DC1-CB10FEA7FB94}"/>
              </a:ext>
            </a:extLst>
          </p:cNvPr>
          <p:cNvGrpSpPr/>
          <p:nvPr/>
        </p:nvGrpSpPr>
        <p:grpSpPr>
          <a:xfrm>
            <a:off x="182753" y="925831"/>
            <a:ext cx="4629277" cy="4274819"/>
            <a:chOff x="205613" y="354330"/>
            <a:chExt cx="6582538" cy="6275069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9C907C8-B5BE-A249-8551-53A27E04A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205613" y="354330"/>
              <a:ext cx="6582538" cy="627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432723-4F0E-BC41-8B69-E6D912DD1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1445" y="2641600"/>
              <a:ext cx="0" cy="2021840"/>
            </a:xfrm>
            <a:prstGeom prst="straightConnector1">
              <a:avLst/>
            </a:prstGeom>
            <a:ln w="1270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C4CBF3-B7EA-1349-9872-5325494BCE6A}"/>
                  </a:ext>
                </a:extLst>
              </p:cNvPr>
              <p:cNvSpPr txBox="1"/>
              <p:nvPr/>
            </p:nvSpPr>
            <p:spPr>
              <a:xfrm>
                <a:off x="948707" y="2114676"/>
                <a:ext cx="11487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188.8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C4CBF3-B7EA-1349-9872-5325494B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07" y="2114676"/>
                <a:ext cx="11487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9A6D4-5CA5-4941-81C8-32E2CAC6FE70}"/>
                  </a:ext>
                </a:extLst>
              </p:cNvPr>
              <p:cNvSpPr txBox="1"/>
              <p:nvPr/>
            </p:nvSpPr>
            <p:spPr>
              <a:xfrm>
                <a:off x="685806" y="3667886"/>
                <a:ext cx="1057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9A6D4-5CA5-4941-81C8-32E2CAC6F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6" y="3667886"/>
                <a:ext cx="10572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620F39-A210-BA46-BF2F-5E9C9A61C508}"/>
                  </a:ext>
                </a:extLst>
              </p:cNvPr>
              <p:cNvSpPr txBox="1"/>
              <p:nvPr/>
            </p:nvSpPr>
            <p:spPr>
              <a:xfrm>
                <a:off x="1214440" y="3852552"/>
                <a:ext cx="1057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620F39-A210-BA46-BF2F-5E9C9A61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40" y="3852552"/>
                <a:ext cx="10572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B88335F-35FC-6042-9A63-4456E2E0EFE6}"/>
              </a:ext>
            </a:extLst>
          </p:cNvPr>
          <p:cNvGrpSpPr/>
          <p:nvPr/>
        </p:nvGrpSpPr>
        <p:grpSpPr>
          <a:xfrm>
            <a:off x="4812030" y="1713557"/>
            <a:ext cx="7659781" cy="3512500"/>
            <a:chOff x="4812030" y="289705"/>
            <a:chExt cx="7659781" cy="3512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68D78F-03B6-2241-9E71-FDE8658B5A97}"/>
                    </a:ext>
                  </a:extLst>
                </p:cNvPr>
                <p:cNvSpPr txBox="1"/>
                <p:nvPr/>
              </p:nvSpPr>
              <p:spPr>
                <a:xfrm>
                  <a:off x="4812030" y="289705"/>
                  <a:ext cx="7379969" cy="3512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Standard (298 K) molar entropies of formation </a:t>
                  </a:r>
                  <a:r>
                    <a:rPr lang="en-US" sz="2400" dirty="0">
                      <a:hlinkClick r:id="rId6"/>
                    </a:rPr>
                    <a:t>https://en.wikipedia.org/wiki/Water_%28data_page%29</a:t>
                  </a:r>
                  <a:r>
                    <a:rPr lang="en-US" sz="2400" dirty="0"/>
                    <a:t> :</a:t>
                  </a:r>
                </a:p>
                <a:p>
                  <a:endParaRPr lang="en-US" sz="2400" dirty="0"/>
                </a:p>
                <a:p>
                  <a:r>
                    <a:rPr lang="en-US" sz="2400" dirty="0"/>
                    <a:t>Gas: 	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188.8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Liquid: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0.1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Solid:	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41.0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endParaRPr lang="en-US" sz="2400" dirty="0"/>
                </a:p>
                <a:p>
                  <a:endParaRPr lang="en-US" sz="2400" dirty="0"/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68D78F-03B6-2241-9E71-FDE8658B5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030" y="289705"/>
                  <a:ext cx="7379969" cy="3512500"/>
                </a:xfrm>
                <a:prstGeom prst="rect">
                  <a:avLst/>
                </a:prstGeom>
                <a:blipFill>
                  <a:blip r:embed="rId7"/>
                  <a:stretch>
                    <a:fillRect l="-1201" t="-1079" r="-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D1938A9D-B930-E944-A059-0B0930F02329}"/>
                </a:ext>
              </a:extLst>
            </p:cNvPr>
            <p:cNvSpPr/>
            <p:nvPr/>
          </p:nvSpPr>
          <p:spPr>
            <a:xfrm>
              <a:off x="7338060" y="1474470"/>
              <a:ext cx="217170" cy="100953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584F9C-8A41-7042-A714-8FF84B3356AA}"/>
                    </a:ext>
                  </a:extLst>
                </p:cNvPr>
                <p:cNvSpPr txBox="1"/>
                <p:nvPr/>
              </p:nvSpPr>
              <p:spPr>
                <a:xfrm>
                  <a:off x="6311041" y="1515409"/>
                  <a:ext cx="6160770" cy="7839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118.7 </m:t>
                        </m:r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𝑚𝑜𝑙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584F9C-8A41-7042-A714-8FF84B335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041" y="1515409"/>
                  <a:ext cx="6160770" cy="783933"/>
                </a:xfrm>
                <a:prstGeom prst="rect">
                  <a:avLst/>
                </a:prstGeom>
                <a:blipFill>
                  <a:blip r:embed="rId8"/>
                  <a:stretch>
                    <a:fillRect b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ABF178-64DA-2448-B623-DB4546D5EE39}"/>
                  </a:ext>
                </a:extLst>
              </p:cNvPr>
              <p:cNvSpPr txBox="1"/>
              <p:nvPr/>
            </p:nvSpPr>
            <p:spPr>
              <a:xfrm>
                <a:off x="-1" y="-3220"/>
                <a:ext cx="12191999" cy="4947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Entropy change of the system: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at the standard-state temperature (298 K)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ABF178-64DA-2448-B623-DB4546D5E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220"/>
                <a:ext cx="12191999" cy="494751"/>
              </a:xfrm>
              <a:prstGeom prst="rect">
                <a:avLst/>
              </a:prstGeom>
              <a:blipFill>
                <a:blip r:embed="rId9"/>
                <a:stretch>
                  <a:fillRect l="-832" t="-7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EC2F00-2DFF-2A4D-B2EB-F1ED43C27F23}"/>
                  </a:ext>
                </a:extLst>
              </p:cNvPr>
              <p:cNvSpPr txBox="1"/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8.7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EC2F00-2DFF-2A4D-B2EB-F1ED43C27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79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953CE65-609C-F745-B954-30157DA81BF5}"/>
              </a:ext>
            </a:extLst>
          </p:cNvPr>
          <p:cNvGrpSpPr/>
          <p:nvPr/>
        </p:nvGrpSpPr>
        <p:grpSpPr>
          <a:xfrm>
            <a:off x="4949713" y="511933"/>
            <a:ext cx="7242288" cy="5945089"/>
            <a:chOff x="4949713" y="511933"/>
            <a:chExt cx="7242288" cy="5945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68D78F-03B6-2241-9E71-FDE8658B5A97}"/>
                    </a:ext>
                  </a:extLst>
                </p:cNvPr>
                <p:cNvSpPr txBox="1"/>
                <p:nvPr/>
              </p:nvSpPr>
              <p:spPr>
                <a:xfrm>
                  <a:off x="4949713" y="511933"/>
                  <a:ext cx="7242288" cy="59450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From the differential equations of state for liquid and gas,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endParaRPr lang="en-US" sz="2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𝑔𝑎𝑠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𝑔𝑎𝑠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oMath>
                    </m:oMathPara>
                  </a14:m>
                  <a:endParaRPr lang="en-US" sz="2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𝑙𝑖𝑞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𝑙𝑖𝑞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  <m:sup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98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𝑑𝑇</m:t>
                            </m:r>
                          </m:e>
                        </m:nary>
                      </m:oMath>
                    </m:oMathPara>
                  </a14:m>
                  <a:endParaRPr lang="en-US" sz="2200" dirty="0"/>
                </a:p>
                <a:p>
                  <a:r>
                    <a:rPr lang="en-US" sz="2200" dirty="0"/>
                    <a:t>w/</a:t>
                  </a:r>
                  <a14:m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𝑔𝑎𝑠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𝑙𝑖𝑞</m:t>
                          </m:r>
                        </m:sub>
                      </m:sSub>
                    </m:oMath>
                  </a14:m>
                  <a:r>
                    <a:rPr lang="en-US" sz="2200" dirty="0"/>
                    <a:t>. If we assume </a:t>
                  </a:r>
                  <a14:m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22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a14:m>
                  <a:r>
                    <a:rPr lang="en-US" sz="2200" dirty="0"/>
                    <a:t> (constant), it comes out of the integral, leaving </a:t>
                  </a:r>
                  <a14:m>
                    <m:oMath xmlns:m="http://schemas.openxmlformats.org/officeDocument/2006/math">
                      <m:nary>
                        <m:nary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298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298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a14:m>
                  <a:r>
                    <a:rPr lang="en-US" sz="2200" dirty="0"/>
                    <a:t>. So, we can get the entropy of vaporization at other temperatures using</a:t>
                  </a:r>
                </a:p>
                <a:p>
                  <a:endParaRPr lang="en-US" sz="2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𝑣𝑎𝑝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298</m:t>
                            </m:r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68D78F-03B6-2241-9E71-FDE8658B5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9713" y="511933"/>
                  <a:ext cx="7242288" cy="5945089"/>
                </a:xfrm>
                <a:prstGeom prst="rect">
                  <a:avLst/>
                </a:prstGeom>
                <a:blipFill>
                  <a:blip r:embed="rId2"/>
                  <a:stretch>
                    <a:fillRect l="-1049" t="-8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587481-6C13-E54F-AA96-B595449AEEA4}"/>
                </a:ext>
              </a:extLst>
            </p:cNvPr>
            <p:cNvCxnSpPr/>
            <p:nvPr/>
          </p:nvCxnSpPr>
          <p:spPr>
            <a:xfrm flipV="1">
              <a:off x="9644838" y="1169631"/>
              <a:ext cx="755673" cy="8135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7596E6-5569-7B4D-92FE-9F105F9FB616}"/>
                </a:ext>
              </a:extLst>
            </p:cNvPr>
            <p:cNvCxnSpPr/>
            <p:nvPr/>
          </p:nvCxnSpPr>
          <p:spPr>
            <a:xfrm flipV="1">
              <a:off x="9610543" y="1814306"/>
              <a:ext cx="755673" cy="8135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2D6DF8-2029-7343-B877-5216EE8BC8A0}"/>
              </a:ext>
            </a:extLst>
          </p:cNvPr>
          <p:cNvGrpSpPr/>
          <p:nvPr/>
        </p:nvGrpSpPr>
        <p:grpSpPr>
          <a:xfrm>
            <a:off x="182753" y="925831"/>
            <a:ext cx="4629277" cy="4274819"/>
            <a:chOff x="182753" y="925831"/>
            <a:chExt cx="4629277" cy="427481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6BBB1-3253-614E-8346-FA4611F83810}"/>
                </a:ext>
              </a:extLst>
            </p:cNvPr>
            <p:cNvGrpSpPr/>
            <p:nvPr/>
          </p:nvGrpSpPr>
          <p:grpSpPr>
            <a:xfrm>
              <a:off x="182753" y="925831"/>
              <a:ext cx="4629277" cy="4274819"/>
              <a:chOff x="205613" y="354330"/>
              <a:chExt cx="6582538" cy="6275069"/>
            </a:xfrm>
          </p:grpSpPr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39D3FE3E-522E-C94D-8D9C-AE34F0AEE2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49" t="10592" r="5702" b="7549"/>
              <a:stretch/>
            </p:blipFill>
            <p:spPr bwMode="auto">
              <a:xfrm>
                <a:off x="205613" y="354330"/>
                <a:ext cx="6582538" cy="6275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AAE1702-7B26-C847-B4FF-5455D1FF1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4690" y="2800350"/>
                <a:ext cx="0" cy="186309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E17EFA9-71C0-E04D-A33E-0817D3BB1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1445" y="2641600"/>
                <a:ext cx="0" cy="2021840"/>
              </a:xfrm>
              <a:prstGeom prst="straightConnector1">
                <a:avLst/>
              </a:prstGeom>
              <a:ln w="1270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1069DBE-4269-4A44-9E11-F27A6E013E1C}"/>
                    </a:ext>
                  </a:extLst>
                </p:cNvPr>
                <p:cNvSpPr txBox="1"/>
                <p:nvPr/>
              </p:nvSpPr>
              <p:spPr>
                <a:xfrm>
                  <a:off x="2313001" y="3158534"/>
                  <a:ext cx="7365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1069DBE-4269-4A44-9E11-F27A6E013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01" y="3158534"/>
                  <a:ext cx="73658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0EC65-EF61-E24F-BC24-E824BD533553}"/>
                  </a:ext>
                </a:extLst>
              </p:cNvPr>
              <p:cNvSpPr txBox="1"/>
              <p:nvPr/>
            </p:nvSpPr>
            <p:spPr>
              <a:xfrm>
                <a:off x="0" y="-3220"/>
                <a:ext cx="12192000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Entropy change of the system: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at other temperatures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00EC65-EF61-E24F-BC24-E824BD53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220"/>
                <a:ext cx="12192000" cy="490199"/>
              </a:xfrm>
              <a:prstGeom prst="rect">
                <a:avLst/>
              </a:prstGeom>
              <a:blipFill>
                <a:blip r:embed="rId5"/>
                <a:stretch>
                  <a:fillRect l="-832" t="-7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76C5BD-1385-004C-8C86-120F8C6BC56C}"/>
                  </a:ext>
                </a:extLst>
              </p:cNvPr>
              <p:cNvSpPr txBox="1"/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8.7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76C5BD-1385-004C-8C86-120F8C6B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0" y="3031384"/>
                <a:ext cx="1388530" cy="667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66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833</Words>
  <Application>Microsoft Macintosh PowerPoint</Application>
  <PresentationFormat>Widescreen</PresentationFormat>
  <Paragraphs>109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111</cp:revision>
  <dcterms:created xsi:type="dcterms:W3CDTF">2021-11-03T15:05:49Z</dcterms:created>
  <dcterms:modified xsi:type="dcterms:W3CDTF">2024-11-11T17:47:13Z</dcterms:modified>
</cp:coreProperties>
</file>